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75" r:id="rId14"/>
    <p:sldId id="276" r:id="rId15"/>
    <p:sldId id="277" r:id="rId16"/>
    <p:sldId id="278" r:id="rId17"/>
    <p:sldId id="260" r:id="rId18"/>
    <p:sldId id="274" r:id="rId19"/>
    <p:sldId id="267" r:id="rId20"/>
    <p:sldId id="287" r:id="rId21"/>
    <p:sldId id="288" r:id="rId22"/>
    <p:sldId id="290" r:id="rId23"/>
    <p:sldId id="289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1" r:id="rId32"/>
    <p:sldId id="301" r:id="rId33"/>
    <p:sldId id="303" r:id="rId34"/>
    <p:sldId id="300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3" r:id="rId43"/>
    <p:sldId id="314" r:id="rId44"/>
    <p:sldId id="317" r:id="rId45"/>
    <p:sldId id="316" r:id="rId46"/>
    <p:sldId id="315" r:id="rId47"/>
    <p:sldId id="318" r:id="rId48"/>
    <p:sldId id="321" r:id="rId49"/>
    <p:sldId id="322" r:id="rId50"/>
    <p:sldId id="329" r:id="rId51"/>
    <p:sldId id="382" r:id="rId52"/>
    <p:sldId id="323" r:id="rId53"/>
    <p:sldId id="326" r:id="rId54"/>
    <p:sldId id="378" r:id="rId55"/>
    <p:sldId id="380" r:id="rId56"/>
    <p:sldId id="384" r:id="rId57"/>
    <p:sldId id="379" r:id="rId58"/>
    <p:sldId id="383" r:id="rId59"/>
    <p:sldId id="381" r:id="rId60"/>
    <p:sldId id="368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20" r:id="rId69"/>
    <p:sldId id="336" r:id="rId70"/>
    <p:sldId id="337" r:id="rId71"/>
    <p:sldId id="338" r:id="rId72"/>
    <p:sldId id="339" r:id="rId73"/>
    <p:sldId id="342" r:id="rId74"/>
    <p:sldId id="344" r:id="rId75"/>
    <p:sldId id="347" r:id="rId76"/>
    <p:sldId id="345" r:id="rId77"/>
    <p:sldId id="346" r:id="rId78"/>
    <p:sldId id="343" r:id="rId79"/>
    <p:sldId id="348" r:id="rId80"/>
    <p:sldId id="349" r:id="rId81"/>
    <p:sldId id="327" r:id="rId82"/>
    <p:sldId id="351" r:id="rId83"/>
    <p:sldId id="352" r:id="rId84"/>
    <p:sldId id="330" r:id="rId8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7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notesMaster" Target="notesMasters/notesMaster1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28340" y="1600200"/>
            <a:ext cx="573468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语言帮手函数</a:t>
            </a:r>
            <a:endParaRPr lang="en-US" altLang="zh-CN">
              <a:ea typeface="SimSun" charset="0"/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205" y="1600200"/>
            <a:ext cx="535495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isupper(c) </a:t>
            </a:r>
            <a:r>
              <a:rPr lang="zh-CN" altLang="en-US" sz="2400">
                <a:ea typeface="SimSun" charset="0"/>
              </a:rPr>
              <a:t>判断是否为大写字母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sym typeface="+mn-ea"/>
              </a:rPr>
              <a:t>islower(c) </a:t>
            </a:r>
            <a:r>
              <a:rPr lang="zh-CN" altLang="en-US" sz="2400">
                <a:ea typeface="SimSun" charset="0"/>
                <a:sym typeface="+mn-ea"/>
              </a:rPr>
              <a:t>判断是否为小写字母（</a:t>
            </a:r>
            <a:r>
              <a:rPr lang="en-US" altLang="zh-CN" sz="2400">
                <a:ea typeface="SimSun" charset="0"/>
                <a:sym typeface="+mn-ea"/>
              </a:rPr>
              <a:t>‘a’ &lt;= c &amp;&amp; c &lt;= ‘z’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isalpha(c) </a:t>
            </a:r>
            <a:r>
              <a:rPr lang="zh-CN" altLang="en-US" sz="2400">
                <a:ea typeface="SimSun" charset="0"/>
                <a:sym typeface="+mn-ea"/>
              </a:rPr>
              <a:t>判断是否为字母（包括大写和小写）。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isdigit(c) </a:t>
            </a:r>
            <a:r>
              <a:rPr lang="zh-CN" altLang="en-US" sz="2400">
                <a:ea typeface="SimSun" charset="0"/>
                <a:sym typeface="+mn-ea"/>
              </a:rPr>
              <a:t>判断是否为数字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‘0’ &lt;= c &amp;&amp; c &lt;= ‘9’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isalnum(c) </a:t>
            </a:r>
            <a:r>
              <a:rPr lang="zh-CN" altLang="en-US" sz="2400">
                <a:ea typeface="SimSun" charset="0"/>
                <a:sym typeface="+mn-ea"/>
              </a:rPr>
              <a:t>判断是否为字母或数字（包括字母和数字）。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isxdigit(c) </a:t>
            </a:r>
            <a:r>
              <a:rPr lang="zh-CN" altLang="en-US" sz="2400">
                <a:ea typeface="SimSun" charset="0"/>
                <a:sym typeface="+mn-ea"/>
              </a:rPr>
              <a:t>判断是否为十六进制数字（</a:t>
            </a:r>
            <a:r>
              <a:rPr lang="en-US" altLang="zh-CN" sz="2400">
                <a:ea typeface="SimSun" charset="0"/>
                <a:sym typeface="+mn-ea"/>
              </a:rPr>
              <a:t>0~9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A-F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sz="2400">
                <a:sym typeface="+mn-ea"/>
              </a:rPr>
              <a:t>isspace(c) </a:t>
            </a:r>
            <a:r>
              <a:rPr lang="zh-CN" altLang="en-US" sz="2400">
                <a:ea typeface="SimSun" charset="0"/>
                <a:sym typeface="+mn-ea"/>
              </a:rPr>
              <a:t>判断是否为等价于空格的字符（</a:t>
            </a:r>
            <a:r>
              <a:rPr lang="en-US" altLang="zh-CN" sz="2400">
                <a:ea typeface="SimSun" charset="0"/>
                <a:sym typeface="+mn-ea"/>
              </a:rPr>
              <a:t>‘ 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‘\t’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‘\n’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‘\v’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‘\r’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iscntrl(c) </a:t>
            </a:r>
            <a:r>
              <a:rPr lang="zh-CN" altLang="en-US" sz="2400">
                <a:ea typeface="SimSun" charset="0"/>
                <a:sym typeface="+mn-ea"/>
              </a:rPr>
              <a:t>判断是否为控制字符（</a:t>
            </a:r>
            <a:r>
              <a:rPr lang="en-US" altLang="zh-CN" sz="2400">
                <a:ea typeface="SimSun" charset="0"/>
                <a:sym typeface="+mn-ea"/>
              </a:rPr>
              <a:t>0 &lt;= c &amp;&amp; c &lt;= 31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c == 127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</a:rPr>
              <a:t>toupper(c) </a:t>
            </a:r>
            <a:r>
              <a:rPr lang="zh-CN" altLang="en-US" sz="2400">
                <a:ea typeface="SimSun" charset="0"/>
              </a:rPr>
              <a:t>把小写字母转换为大写字母，如果不是则原封不动返回。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tolower(c) </a:t>
            </a:r>
            <a:r>
              <a:rPr lang="zh-CN" altLang="en-US" sz="2400">
                <a:ea typeface="SimSun" charset="0"/>
                <a:sym typeface="+mn-ea"/>
              </a:rPr>
              <a:t>把</a:t>
            </a:r>
            <a:r>
              <a:rPr lang="zh-CN" altLang="en-US" sz="2400">
                <a:ea typeface="SimSun" charset="0"/>
                <a:sym typeface="+mn-ea"/>
              </a:rPr>
              <a:t>大</a:t>
            </a:r>
            <a:r>
              <a:rPr lang="zh-CN" altLang="en-US" sz="2400">
                <a:ea typeface="SimSun" charset="0"/>
                <a:sym typeface="+mn-ea"/>
              </a:rPr>
              <a:t>写字母转换为</a:t>
            </a:r>
            <a:r>
              <a:rPr lang="zh-CN" altLang="en-US" sz="2400">
                <a:ea typeface="SimSun" charset="0"/>
                <a:sym typeface="+mn-ea"/>
              </a:rPr>
              <a:t>小</a:t>
            </a:r>
            <a:r>
              <a:rPr lang="zh-CN" altLang="en-US" sz="2400">
                <a:ea typeface="SimSun" charset="0"/>
                <a:sym typeface="+mn-ea"/>
              </a:rPr>
              <a:t>写字母，如果不是则原封不动返回。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帮手函数大全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744980"/>
            <a:ext cx="10972800" cy="4235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07790" y="6489700"/>
            <a:ext cx="4376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http://c.biancheng.net/ref/ctype_h/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 i="1">
                <a:ea typeface="SimSun" charset="0"/>
                <a:sym typeface="+mn-ea"/>
              </a:rPr>
              <a:t>std::is_same_v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语言中，字符串用双引号</a:t>
            </a:r>
            <a:r>
              <a:rPr lang="en-US" altLang="zh-CN">
                <a:ea typeface="SimSun" charset="0"/>
                <a:sym typeface="+mn-ea"/>
              </a:rPr>
              <a:t> “” </a:t>
            </a:r>
            <a:r>
              <a:rPr lang="zh-CN" altLang="en-US">
                <a:ea typeface="SimSun" charset="0"/>
                <a:sym typeface="+mn-ea"/>
              </a:rPr>
              <a:t>包裹，字符用单引号</a:t>
            </a:r>
            <a:r>
              <a:rPr lang="en-US" altLang="zh-CN">
                <a:ea typeface="SimSun" charset="0"/>
                <a:sym typeface="+mn-ea"/>
              </a:rPr>
              <a:t> ‘’ </a:t>
            </a:r>
            <a:r>
              <a:rPr lang="zh-CN" altLang="en-US">
                <a:ea typeface="SimSun" charset="0"/>
                <a:sym typeface="+mn-ea"/>
              </a:rPr>
              <a:t>包裹。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5170" y="2832100"/>
            <a:ext cx="6386830" cy="4025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3515" y="2838450"/>
            <a:ext cx="6928485" cy="4019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语言字符串的特点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正如</a:t>
            </a:r>
            <a:r>
              <a:rPr lang="en-US" altLang="zh-CN">
                <a:ea typeface="SimSun" charset="0"/>
              </a:rPr>
              <a:t> ‘h’ </a:t>
            </a:r>
            <a:r>
              <a:rPr lang="zh-CN" altLang="en-US">
                <a:ea typeface="SimSun" charset="0"/>
              </a:rPr>
              <a:t>是个语法糖，等价于</a:t>
            </a:r>
            <a:r>
              <a:rPr lang="en-US" altLang="zh-CN">
                <a:ea typeface="SimSun" charset="0"/>
              </a:rPr>
              <a:t> h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ASCII </a:t>
            </a:r>
            <a:r>
              <a:rPr lang="zh-CN" altLang="en-US">
                <a:ea typeface="SimSun" charset="0"/>
              </a:rPr>
              <a:t>码</a:t>
            </a:r>
            <a:r>
              <a:rPr lang="en-US" altLang="zh-CN">
                <a:ea typeface="SimSun" charset="0"/>
              </a:rPr>
              <a:t>——</a:t>
            </a:r>
            <a:r>
              <a:rPr lang="zh-CN" altLang="en-US">
                <a:ea typeface="SimSun" charset="0"/>
              </a:rPr>
              <a:t>整数</a:t>
            </a:r>
            <a:r>
              <a:rPr lang="en-US" altLang="zh-CN">
                <a:ea typeface="SimSun" charset="0"/>
              </a:rPr>
              <a:t> 104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“hello” </a:t>
            </a:r>
            <a:r>
              <a:rPr lang="zh-CN" altLang="en-US">
                <a:ea typeface="SimSun" charset="0"/>
              </a:rPr>
              <a:t>也是个语法糖，他等价于数组</a:t>
            </a:r>
            <a:r>
              <a:rPr lang="en-US" altLang="zh-CN">
                <a:ea typeface="SimSun" charset="0"/>
              </a:rPr>
              <a:t> {‘h’, ‘e’, ‘l’, ‘l’, ‘o’, 0}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hello </a:t>
            </a:r>
            <a:r>
              <a:rPr lang="zh-CN" altLang="en-US">
                <a:ea typeface="SimSun" charset="0"/>
              </a:rPr>
              <a:t>每个字符都连续地排列在这个数组中，那么末尾的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是怎么回事？原来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语言的字符串因为只保留数组的</a:t>
            </a:r>
            <a:r>
              <a:rPr lang="zh-CN" altLang="en-US" b="1">
                <a:ea typeface="SimSun" charset="0"/>
              </a:rPr>
              <a:t>首地址指针</a:t>
            </a:r>
            <a:r>
              <a:rPr lang="zh-CN" altLang="en-US">
                <a:ea typeface="SimSun" charset="0"/>
                <a:sym typeface="+mn-ea"/>
              </a:rPr>
              <a:t>（指向第一个字符的指针），</a:t>
            </a:r>
            <a:r>
              <a:rPr lang="zh-CN" altLang="en-US">
                <a:ea typeface="SimSun" charset="0"/>
                <a:sym typeface="+mn-ea"/>
              </a:rPr>
              <a:t>在以</a:t>
            </a:r>
            <a:r>
              <a:rPr lang="en-US" altLang="zh-CN">
                <a:ea typeface="SimSun" charset="0"/>
                <a:sym typeface="+mn-ea"/>
              </a:rPr>
              <a:t> char * </a:t>
            </a:r>
            <a:r>
              <a:rPr lang="zh-CN" altLang="en-US">
                <a:ea typeface="SimSun" charset="0"/>
                <a:sym typeface="+mn-ea"/>
              </a:rPr>
              <a:t>类型传递给其他函数时，其数组的长度无法知晓。为了确切知道数组在什么地方结束，规定用</a:t>
            </a:r>
            <a:r>
              <a:rPr lang="en-US" altLang="zh-CN">
                <a:ea typeface="SimSun" charset="0"/>
                <a:sym typeface="+mn-ea"/>
              </a:rPr>
              <a:t> ASCII </a:t>
            </a:r>
            <a:r>
              <a:rPr lang="zh-CN" altLang="en-US">
                <a:ea typeface="SimSun" charset="0"/>
                <a:sym typeface="+mn-ea"/>
              </a:rPr>
              <a:t>码中的“空字符”也就是</a:t>
            </a:r>
            <a:r>
              <a:rPr lang="en-US" altLang="zh-CN">
                <a:ea typeface="SimSun" charset="0"/>
                <a:sym typeface="+mn-ea"/>
              </a:rPr>
              <a:t> 0 </a:t>
            </a:r>
            <a:r>
              <a:rPr lang="zh-CN" altLang="en-US">
                <a:ea typeface="SimSun" charset="0"/>
                <a:sym typeface="+mn-ea"/>
              </a:rPr>
              <a:t>来表示数组的结尾。这样只需要一个首地址指针就能表示一个动态长度的数组，高，实在是高。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>
                <a:ea typeface="SimSun" charset="0"/>
              </a:rPr>
              <a:t>利用</a:t>
            </a:r>
            <a:r>
              <a:rPr lang="en-US" altLang="zh-CN">
                <a:ea typeface="SimSun" charset="0"/>
              </a:rPr>
              <a:t> C </a:t>
            </a:r>
            <a:r>
              <a:rPr lang="zh-CN" altLang="en-US">
                <a:ea typeface="SimSun" charset="0"/>
              </a:rPr>
              <a:t>语言字符串“以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结尾”这个特点，我们可以在一个本来非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的字符处写入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，来</a:t>
            </a:r>
            <a:r>
              <a:rPr lang="zh-CN">
                <a:ea typeface="SimSun" charset="0"/>
              </a:rPr>
              <a:t>提前结束字符串。例如在第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个字符写入</a:t>
            </a:r>
            <a:r>
              <a:rPr lang="en-US" altLang="zh-CN">
                <a:ea typeface="SimSun" charset="0"/>
              </a:rPr>
              <a:t>0</a:t>
            </a:r>
            <a:r>
              <a:rPr lang="zh-CN" altLang="en-US">
                <a:ea typeface="SimSun" charset="0"/>
              </a:rPr>
              <a:t>，</a:t>
            </a:r>
            <a:r>
              <a:rPr lang="zh-CN">
                <a:ea typeface="SimSun" charset="0"/>
              </a:rPr>
              <a:t>就会只保留前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个字符作为一个子字符串，删除</a:t>
            </a:r>
            <a:r>
              <a:rPr lang="zh-CN">
                <a:ea typeface="SimSun" charset="0"/>
              </a:rPr>
              <a:t>后半部分。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165" y="3151505"/>
            <a:ext cx="4430395" cy="37064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 altLang="zh-CN">
                <a:ea typeface="SimSun" charset="0"/>
                <a:sym typeface="+mn-ea"/>
              </a:rPr>
              <a:t>0</a:t>
            </a:r>
            <a:r>
              <a:rPr lang="zh-CN" altLang="en-US">
                <a:ea typeface="SimSun" charset="0"/>
                <a:sym typeface="+mn-ea"/>
              </a:rPr>
              <a:t>结尾</a:t>
            </a:r>
            <a:r>
              <a:rPr lang="zh-CN" altLang="en-US">
                <a:ea typeface="SimSun" charset="0"/>
              </a:rPr>
              <a:t>字符串”知识点应用举例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语言所谓的字符串类型</a:t>
            </a:r>
            <a:r>
              <a:rPr lang="en-US" altLang="zh-CN">
                <a:ea typeface="SimSun" charset="0"/>
              </a:rPr>
              <a:t> char * </a:t>
            </a:r>
            <a:r>
              <a:rPr lang="zh-CN" altLang="en-US">
                <a:ea typeface="SimSun" charset="0"/>
              </a:rPr>
              <a:t>实际上就是个首地址指针，如果让首地址指针向前移动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位，那就</a:t>
            </a:r>
            <a:r>
              <a:rPr lang="zh-CN">
                <a:ea typeface="SimSun" charset="0"/>
              </a:rPr>
              <a:t>实现删除前</a:t>
            </a:r>
            <a:r>
              <a:rPr lang="en-US" altLang="zh-CN">
                <a:ea typeface="SimSun" charset="0"/>
              </a:rPr>
              <a:t> n </a:t>
            </a:r>
            <a:r>
              <a:rPr lang="zh-CN" altLang="en-US">
                <a:ea typeface="SimSun" charset="0"/>
              </a:rPr>
              <a:t>个字符</a:t>
            </a:r>
            <a:r>
              <a:rPr lang="zh-CN">
                <a:ea typeface="SimSun" charset="0"/>
              </a:rPr>
              <a:t>的效果，而不用实际修改数组本身（更高效）。</a:t>
            </a:r>
            <a:endParaRPr lang="zh-CN">
              <a:ea typeface="SimSun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6615" y="3142615"/>
            <a:ext cx="5398770" cy="37153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8710" y="2670175"/>
            <a:ext cx="6003290" cy="4187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2805" y="3168015"/>
            <a:ext cx="6259195" cy="36899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8370" y="2645410"/>
            <a:ext cx="6183630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2825" y="3253105"/>
            <a:ext cx="6099175" cy="36048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9330" y="3209290"/>
            <a:ext cx="6122670" cy="3648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语言转义符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000">
                <a:ea typeface="SimSun" charset="0"/>
              </a:rPr>
              <a:t>常见的转义符：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‘\n’ </a:t>
            </a:r>
            <a:r>
              <a:rPr lang="zh-CN" altLang="en-US" sz="2000">
                <a:ea typeface="SimSun" charset="0"/>
              </a:rPr>
              <a:t>换行符：另起一行（光标移到下一行行首）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‘\r’ </a:t>
            </a:r>
            <a:r>
              <a:rPr lang="zh-CN" altLang="en-US" sz="2000">
                <a:ea typeface="SimSun" charset="0"/>
                <a:sym typeface="+mn-ea"/>
              </a:rPr>
              <a:t>回车符：光标移到行首（覆盖原来的字符）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</a:rPr>
              <a:t>‘\t’ </a:t>
            </a:r>
            <a:r>
              <a:rPr lang="zh-CN" altLang="en-US" sz="2000">
                <a:ea typeface="SimSun" charset="0"/>
              </a:rPr>
              <a:t>缩进符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光标横坐标对齐到</a:t>
            </a:r>
            <a:r>
              <a:rPr lang="en-US" altLang="zh-CN" sz="2000">
                <a:ea typeface="SimSun" charset="0"/>
              </a:rPr>
              <a:t> 8 </a:t>
            </a:r>
            <a:r>
              <a:rPr lang="zh-CN" altLang="en-US" sz="2000">
                <a:ea typeface="SimSun" charset="0"/>
              </a:rPr>
              <a:t>的整数倍</a:t>
            </a:r>
            <a:endParaRPr lang="en-US" altLang="zh-CN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‘\b’ </a:t>
            </a:r>
            <a:r>
              <a:rPr lang="zh-CN" altLang="en-US" sz="2000">
                <a:ea typeface="SimSun" charset="0"/>
              </a:rPr>
              <a:t>退格符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光标左移，删除上个字符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‘\\’ </a:t>
            </a:r>
            <a:r>
              <a:rPr lang="zh-CN" altLang="en-US" sz="2000">
                <a:ea typeface="SimSun" charset="0"/>
              </a:rPr>
              <a:t>反斜杠：表示这个是真的</a:t>
            </a:r>
            <a:r>
              <a:rPr lang="en-US" altLang="zh-CN" sz="2000">
                <a:ea typeface="SimSun" charset="0"/>
              </a:rPr>
              <a:t> \</a:t>
            </a:r>
            <a:r>
              <a:rPr lang="zh-CN" altLang="en-US" sz="2000">
                <a:ea typeface="SimSun" charset="0"/>
              </a:rPr>
              <a:t>，不是转义符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‘\”’ </a:t>
            </a:r>
            <a:r>
              <a:rPr lang="zh-CN" altLang="en-US" sz="2000">
                <a:ea typeface="SimSun" charset="0"/>
              </a:rPr>
              <a:t>双引号：在字符串常量中使用，防止歧义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‘\’’ </a:t>
            </a:r>
            <a:r>
              <a:rPr lang="zh-CN" altLang="en-US" sz="2000">
                <a:ea typeface="SimSun" charset="0"/>
                <a:sym typeface="+mn-ea"/>
              </a:rPr>
              <a:t>单引号：在字符常量中使用，防止歧义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‘\0’ </a:t>
            </a:r>
            <a:r>
              <a:rPr lang="zh-CN" altLang="en-US" sz="2000">
                <a:ea typeface="SimSun" charset="0"/>
              </a:rPr>
              <a:t>空字符</a:t>
            </a:r>
            <a:r>
              <a:rPr lang="zh-CN" altLang="en-US" sz="2000">
                <a:ea typeface="SimSun" charset="0"/>
                <a:sym typeface="+mn-ea"/>
              </a:rPr>
              <a:t>：</a:t>
            </a:r>
            <a:r>
              <a:rPr lang="zh-CN" altLang="en-US" sz="2000">
                <a:ea typeface="SimSun" charset="0"/>
              </a:rPr>
              <a:t>标记字符串结尾，等价于</a:t>
            </a:r>
            <a:r>
              <a:rPr lang="en-US" altLang="zh-CN" sz="2000">
                <a:ea typeface="SimSun" charset="0"/>
              </a:rPr>
              <a:t> 0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注意：</a:t>
            </a:r>
            <a:r>
              <a:rPr lang="en-US" altLang="zh-CN" sz="2000">
                <a:ea typeface="SimSun" charset="0"/>
              </a:rPr>
              <a:t>’\0’ </a:t>
            </a:r>
            <a:r>
              <a:rPr lang="zh-CN" altLang="en-US" sz="2000">
                <a:ea typeface="SimSun" charset="0"/>
              </a:rPr>
              <a:t>和整数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等价，但和</a:t>
            </a:r>
            <a:r>
              <a:rPr lang="en-US" altLang="zh-CN" sz="2000">
                <a:ea typeface="SimSun" charset="0"/>
              </a:rPr>
              <a:t> ‘0’ </a:t>
            </a:r>
            <a:r>
              <a:rPr lang="zh-CN" altLang="en-US" sz="2000">
                <a:ea typeface="SimSun" charset="0"/>
              </a:rPr>
              <a:t>不等价。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‘0’ </a:t>
            </a:r>
            <a:r>
              <a:rPr lang="zh-CN" altLang="en-US" sz="2000">
                <a:ea typeface="SimSun" charset="0"/>
              </a:rPr>
              <a:t>相当于他的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码</a:t>
            </a:r>
            <a:r>
              <a:rPr lang="en-US" altLang="zh-CN" sz="2000">
                <a:ea typeface="SimSun" charset="0"/>
              </a:rPr>
              <a:t> 48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就是整数</a:t>
            </a:r>
            <a:r>
              <a:rPr lang="en-US" altLang="zh-CN" sz="2000">
                <a:ea typeface="SimSun" charset="0"/>
              </a:rPr>
              <a:t> 0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7420" y="2900045"/>
            <a:ext cx="6164580" cy="39579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%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\ </a:t>
            </a:r>
            <a:r>
              <a:rPr lang="zh-CN" altLang="en-US">
                <a:ea typeface="SimSun" charset="0"/>
              </a:rPr>
              <a:t>的异同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没什么好神秘的，他就是一个普通的字符。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仅仅只是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scanf </a:t>
            </a:r>
            <a:r>
              <a:rPr lang="zh-CN" altLang="en-US" sz="2000">
                <a:ea typeface="SimSun" charset="0"/>
              </a:rPr>
              <a:t>这些特定的函数会对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特殊处理而已。</a:t>
            </a:r>
            <a:endParaRPr lang="en-US" altLang="zh-CN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比较厉害，他是编译器内部专门为他“开了个后门”。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编译器检测到字符串中出现</a:t>
            </a:r>
            <a:r>
              <a:rPr lang="en-US" altLang="zh-CN" sz="2000">
                <a:ea typeface="SimSun" charset="0"/>
              </a:rPr>
              <a:t> \ </a:t>
            </a:r>
            <a:r>
              <a:rPr lang="zh-CN" altLang="en-US" sz="2000">
                <a:ea typeface="SimSun" charset="0"/>
              </a:rPr>
              <a:t>就会把下一个字符特殊处理。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而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，编译器并不会特殊处理</a:t>
            </a:r>
            <a:r>
              <a:rPr lang="en-US" altLang="zh-CN" sz="2000">
                <a:ea typeface="SimSun" charset="0"/>
              </a:rPr>
              <a:t> %</a:t>
            </a:r>
            <a:r>
              <a:rPr lang="zh-CN" altLang="en-US" sz="2000">
                <a:ea typeface="SimSun" charset="0"/>
              </a:rPr>
              <a:t>，是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函数内部在运行时处理了</a:t>
            </a:r>
            <a:r>
              <a:rPr lang="en-US" altLang="zh-CN" sz="2000">
                <a:ea typeface="SimSun" charset="0"/>
              </a:rPr>
              <a:t> % </a:t>
            </a:r>
            <a:r>
              <a:rPr lang="zh-CN" altLang="en-US" sz="2000">
                <a:ea typeface="SimSun" charset="0"/>
              </a:rPr>
              <a:t>的下一个字符。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% </a:t>
            </a:r>
            <a:r>
              <a:rPr lang="zh-CN" altLang="en-US" sz="2000">
                <a:ea typeface="SimSun" charset="0"/>
              </a:rPr>
              <a:t>就像你和同学随手“拉钩”定下的约定，这是</a:t>
            </a:r>
            <a:r>
              <a:rPr lang="en-US" altLang="zh-CN" sz="2000">
                <a:ea typeface="SimSun" charset="0"/>
              </a:rPr>
              <a:t> printf </a:t>
            </a:r>
            <a:r>
              <a:rPr lang="zh-CN" altLang="en-US" sz="2000">
                <a:ea typeface="SimSun" charset="0"/>
              </a:rPr>
              <a:t>约定俗成的。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\ </a:t>
            </a:r>
            <a:r>
              <a:rPr lang="zh-CN" altLang="en-US" sz="2000">
                <a:ea typeface="SimSun" charset="0"/>
              </a:rPr>
              <a:t>就像正式合同，有法律效力的，这是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语言编译器规定好的。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3770" y="4187190"/>
            <a:ext cx="574929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>
                <a:ea typeface="SimSun" charset="0"/>
              </a:rPr>
              <a:t>字符串类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3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语言字符串操作繁琐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9685" y="1388110"/>
            <a:ext cx="9612630" cy="54698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封装的</a:t>
            </a:r>
            <a:r>
              <a:rPr lang="en-US" altLang="zh-CN">
                <a:ea typeface="SimSun" charset="0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0200" y="1508760"/>
            <a:ext cx="6451600" cy="4526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305" y="6240145"/>
            <a:ext cx="6803390" cy="6178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封装的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/>
              <a:t>std::string </a:t>
            </a:r>
            <a:r>
              <a:rPr lang="zh-CN" altLang="en-US">
                <a:ea typeface="SimSun" charset="0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olidFill>
                  <a:srgbClr val="C00000"/>
                </a:solidFill>
              </a:rPr>
              <a:t>string</a:t>
            </a:r>
            <a:r>
              <a:rPr lang="en-US"/>
              <a:t> </a:t>
            </a:r>
            <a:r>
              <a:rPr lang="zh-CN" altLang="en-US">
                <a:ea typeface="SimSun" charset="0"/>
              </a:rPr>
              <a:t>可以从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隐式构造：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 s = “hello”;</a:t>
            </a:r>
            <a:endParaRPr lang="en-US" altLang="zh-CN">
              <a:solidFill>
                <a:schemeClr val="bg1">
                  <a:lumMod val="50000"/>
                </a:schemeClr>
              </a:solidFill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 </a:t>
            </a:r>
            <a:r>
              <a:rPr lang="zh-CN" altLang="en-US">
                <a:ea typeface="SimSun" charset="0"/>
              </a:rPr>
              <a:t>具有</a:t>
            </a:r>
            <a:r>
              <a:rPr lang="en-US" altLang="zh-CN">
                <a:ea typeface="SimSun" charset="0"/>
              </a:rPr>
              <a:t> +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+=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等直观的运算符重载：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string(“hello”) + string(“world”) == string(“helloworld”)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  <a:sym typeface="+mn-ea"/>
              </a:rPr>
              <a:t>string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符合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vector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zh-CN" altLang="en-US">
                <a:ea typeface="SimSun" charset="0"/>
                <a:sym typeface="+mn-ea"/>
              </a:rPr>
              <a:t>的接口，例如</a:t>
            </a:r>
            <a:r>
              <a:rPr lang="en-US" altLang="zh-CN">
                <a:ea typeface="SimSun" charset="0"/>
                <a:sym typeface="+mn-ea"/>
              </a:rPr>
              <a:t> </a:t>
            </a:r>
            <a:r>
              <a:rPr lang="en-US" altLang="zh-CN">
                <a:solidFill>
                  <a:srgbClr val="0070C0"/>
                </a:solidFill>
                <a:ea typeface="SimSun" charset="0"/>
                <a:sym typeface="+mn-ea"/>
              </a:rPr>
              <a:t>begin/end/size/resize</a:t>
            </a:r>
            <a:r>
              <a:rPr lang="en-US" altLang="zh-CN">
                <a:ea typeface="SimSun" charset="0"/>
                <a:sym typeface="+mn-ea"/>
              </a:rPr>
              <a:t>……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有一系列成员函数，例如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C00000"/>
                </a:solidFill>
                <a:ea typeface="SimSun" charset="0"/>
              </a:rPr>
              <a:t>find/replace/substr</a:t>
            </a:r>
            <a:r>
              <a:rPr lang="en-US" altLang="zh-CN">
                <a:ea typeface="SimSun" charset="0"/>
              </a:rPr>
              <a:t>……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可以通过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ea typeface="SimSun" charset="0"/>
              </a:rPr>
              <a:t>s.c_str()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重新转换回古板的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const char *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solidFill>
                  <a:srgbClr val="C00000"/>
                </a:solidFill>
                <a:ea typeface="SimSun" charset="0"/>
              </a:rPr>
              <a:t>string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在离开作用域时自动释放内存</a:t>
            </a:r>
            <a:r>
              <a:rPr lang="en-US" altLang="zh-CN">
                <a:ea typeface="SimSun" charset="0"/>
              </a:rPr>
              <a:t> (RAII)</a:t>
            </a:r>
            <a:r>
              <a:rPr lang="zh-CN" altLang="en-US">
                <a:ea typeface="SimSun" charset="0"/>
              </a:rPr>
              <a:t>，不用手动</a:t>
            </a:r>
            <a:r>
              <a:rPr lang="en-US" altLang="zh-CN">
                <a:ea typeface="SimSun" charset="0"/>
              </a:rPr>
              <a:t> </a:t>
            </a:r>
            <a:r>
              <a:rPr lang="en-US" altLang="zh-CN">
                <a:solidFill>
                  <a:srgbClr val="7030A0"/>
                </a:solidFill>
                <a:ea typeface="SimSun" charset="0"/>
              </a:rPr>
              <a:t>free</a:t>
            </a:r>
            <a:r>
              <a:rPr lang="zh-CN" altLang="en-US">
                <a:ea typeface="SimSun" charset="0"/>
              </a:rPr>
              <a:t>。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printf </a:t>
            </a:r>
            <a:r>
              <a:rPr lang="zh-CN" altLang="en-US">
                <a:ea typeface="SimSun" charset="0"/>
              </a:rPr>
              <a:t>指定类型繁琐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printf </a:t>
            </a:r>
            <a:r>
              <a:rPr lang="zh-CN" altLang="en-US">
                <a:ea typeface="SimSun" charset="0"/>
              </a:rPr>
              <a:t>必须告诉他是字符串（</a:t>
            </a:r>
            <a:r>
              <a:rPr lang="en-US" altLang="zh-CN">
                <a:ea typeface="SimSun" charset="0"/>
              </a:rPr>
              <a:t>%s</a:t>
            </a:r>
            <a:r>
              <a:rPr lang="zh-CN" altLang="en-US">
                <a:ea typeface="SimSun" charset="0"/>
              </a:rPr>
              <a:t>）还是整数（</a:t>
            </a:r>
            <a:r>
              <a:rPr lang="en-US" altLang="zh-CN">
                <a:ea typeface="SimSun" charset="0"/>
              </a:rPr>
              <a:t>%d</a:t>
            </a:r>
            <a:r>
              <a:rPr lang="zh-CN" altLang="en-US">
                <a:ea typeface="SimSun" charset="0"/>
              </a:rPr>
              <a:t>）还是字符（</a:t>
            </a:r>
            <a:r>
              <a:rPr lang="en-US" altLang="zh-CN">
                <a:ea typeface="SimSun" charset="0"/>
              </a:rPr>
              <a:t>%c</a:t>
            </a:r>
            <a:r>
              <a:rPr lang="zh-CN" altLang="en-US">
                <a:ea typeface="SimSun" charset="0"/>
              </a:rPr>
              <a:t>），必须和右边的参数一致，初学者容易搞错。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而且即使搞错了也能正常编译通过（一些高级的编译器会给出警告），但是运行结果不对，或者还有可能崩溃。</a:t>
            </a:r>
            <a:endParaRPr lang="zh-CN" altLang="en-US">
              <a:ea typeface="SimSu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4017010"/>
            <a:ext cx="11797030" cy="2178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泛型的</a:t>
            </a:r>
            <a:r>
              <a:rPr lang="en-US" altLang="zh-CN">
                <a:ea typeface="SimSun" charset="0"/>
                <a:sym typeface="+mn-ea"/>
              </a:rPr>
              <a:t> iostream </a:t>
            </a:r>
            <a:r>
              <a:rPr lang="zh-CN" altLang="en-US">
                <a:ea typeface="SimSun" charset="0"/>
                <a:sym typeface="+mn-ea"/>
              </a:rPr>
              <a:t>应运而生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得益于</a:t>
            </a:r>
            <a:r>
              <a:rPr lang="en-US" altLang="zh-CN">
                <a:ea typeface="SimSun" charset="0"/>
                <a:sym typeface="+mn-ea"/>
              </a:rPr>
              <a:t> C++ </a:t>
            </a:r>
            <a:r>
              <a:rPr lang="zh-CN" altLang="en-US">
                <a:ea typeface="SimSun" charset="0"/>
                <a:sym typeface="+mn-ea"/>
              </a:rPr>
              <a:t>的重载技术，</a:t>
            </a:r>
            <a:r>
              <a:rPr lang="en-US" altLang="zh-CN">
                <a:ea typeface="SimSun" charset="0"/>
                <a:sym typeface="+mn-ea"/>
              </a:rPr>
              <a:t>cout </a:t>
            </a:r>
            <a:r>
              <a:rPr lang="zh-CN" altLang="en-US">
                <a:ea typeface="SimSun" charset="0"/>
              </a:rPr>
              <a:t>不用你手动指定类型，他会自动识别参数的类型，帮你调用相应的格式化函数。</a:t>
            </a:r>
            <a:endParaRPr lang="zh-CN" altLang="en-US">
              <a:ea typeface="SimSun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9485" y="2846070"/>
            <a:ext cx="5193030" cy="40119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s.c_str() </a:t>
            </a:r>
            <a:r>
              <a:rPr lang="zh-CN" altLang="en-US" sz="2400">
                <a:ea typeface="SimSun" charset="0"/>
              </a:rPr>
              <a:t>保证返回的是以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结尾的字符串首地址指针，总长度为</a:t>
            </a:r>
            <a:r>
              <a:rPr lang="en-US" altLang="zh-CN" sz="2400">
                <a:ea typeface="SimSun" charset="0"/>
              </a:rPr>
              <a:t> s.size() + 1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s.data() </a:t>
            </a:r>
            <a:r>
              <a:rPr lang="zh-CN" altLang="en-US" sz="2400">
                <a:ea typeface="SimSun" charset="0"/>
              </a:rPr>
              <a:t>只保证返回长度为</a:t>
            </a:r>
            <a:r>
              <a:rPr lang="en-US" altLang="zh-CN" sz="2400">
                <a:ea typeface="SimSun" charset="0"/>
              </a:rPr>
              <a:t> s.size() </a:t>
            </a:r>
            <a:r>
              <a:rPr lang="zh-CN" altLang="en-US" sz="2400">
                <a:ea typeface="SimSun" charset="0"/>
              </a:rPr>
              <a:t>的连续内存的首地址指针，不保证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把</a:t>
            </a:r>
            <a:r>
              <a:rPr lang="en-US" altLang="zh-CN" sz="2400">
                <a:ea typeface="SimSun" charset="0"/>
              </a:rPr>
              <a:t> C++ 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作为参数传入像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这种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语言函数时，需要用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s.c_str()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如果只是在</a:t>
            </a:r>
            <a:r>
              <a:rPr lang="en-US" altLang="zh-CN" sz="2400">
                <a:ea typeface="SimSun" charset="0"/>
                <a:sym typeface="+mn-ea"/>
              </a:rPr>
              <a:t> C++ </a:t>
            </a:r>
            <a:r>
              <a:rPr lang="zh-CN" altLang="en-US" sz="2400">
                <a:ea typeface="SimSun" charset="0"/>
                <a:sym typeface="+mn-ea"/>
              </a:rPr>
              <a:t>函数之间传参数，直接用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或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即可。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legacy_c(const char *name);                 // </a:t>
            </a:r>
            <a:r>
              <a:rPr lang="zh-CN" altLang="en-US" sz="2400">
                <a:ea typeface="SimSun" charset="0"/>
                <a:sym typeface="+mn-ea"/>
              </a:rPr>
              <a:t>这个函数是古老的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语言遗产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modern_cpp(std::string name);             // </a:t>
            </a:r>
            <a:r>
              <a:rPr lang="zh-CN" altLang="en-US" sz="2400">
                <a:ea typeface="SimSun" charset="0"/>
                <a:sym typeface="+mn-ea"/>
              </a:rPr>
              <a:t>这个函数是现代</a:t>
            </a:r>
            <a:r>
              <a:rPr lang="en-US" altLang="zh-CN" sz="2400">
                <a:ea typeface="SimSun" charset="0"/>
                <a:sym typeface="+mn-ea"/>
              </a:rPr>
              <a:t> C++</a:t>
            </a:r>
            <a:r>
              <a:rPr lang="zh-CN" altLang="en-US" sz="2400">
                <a:ea typeface="SimSun" charset="0"/>
                <a:sym typeface="+mn-ea"/>
              </a:rPr>
              <a:t>，便民！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performance_geek(std::string const &amp;name);    // </a:t>
            </a:r>
            <a:r>
              <a:rPr lang="zh-CN" altLang="en-US" sz="2400">
                <a:ea typeface="SimSun" charset="0"/>
                <a:sym typeface="+mn-ea"/>
              </a:rPr>
              <a:t>有点追求性能的极客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performance_nerd(std::string_view name);       // </a:t>
            </a:r>
            <a:r>
              <a:rPr lang="zh-CN" altLang="en-US" sz="2400">
                <a:ea typeface="SimSun" charset="0"/>
                <a:sym typeface="+mn-ea"/>
              </a:rPr>
              <a:t>超级</a:t>
            </a:r>
            <a:r>
              <a:rPr lang="zh-CN" altLang="en-US" sz="2400">
                <a:ea typeface="SimSun" charset="0"/>
                <a:sym typeface="+mn-ea"/>
              </a:rPr>
              <a:t>追求性能的极客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c_str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data </a:t>
            </a:r>
            <a:r>
              <a:rPr lang="zh-CN" altLang="en-US">
                <a:ea typeface="SimSun" charset="0"/>
              </a:rPr>
              <a:t>的区别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const char * </a:t>
            </a:r>
            <a:r>
              <a:rPr lang="zh-CN" altLang="en-US" sz="2400">
                <a:ea typeface="SimSun" charset="0"/>
                <a:sym typeface="+mn-ea"/>
              </a:rPr>
              <a:t>可以隐式转换为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zh-CN" altLang="en-US" sz="2400">
                <a:ea typeface="SimSun" charset="0"/>
                <a:sym typeface="+mn-ea"/>
              </a:rPr>
              <a:t>（为了方便）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 </a:t>
            </a:r>
            <a:r>
              <a:rPr lang="zh-CN" altLang="en-US" sz="2400">
                <a:ea typeface="SimSun" charset="0"/>
                <a:sym typeface="+mn-ea"/>
              </a:rPr>
              <a:t>不可以隐式转换为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（安全起见）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如果确实需要从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转换为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，请调用</a:t>
            </a:r>
            <a:r>
              <a:rPr lang="en-US" altLang="zh-CN" sz="2400">
                <a:ea typeface="SimSun" charset="0"/>
                <a:sym typeface="+mn-ea"/>
              </a:rPr>
              <a:t> .c_str() </a:t>
            </a:r>
            <a:r>
              <a:rPr lang="zh-CN" altLang="en-US" sz="2400">
                <a:ea typeface="SimSun" charset="0"/>
                <a:sym typeface="+mn-ea"/>
              </a:rPr>
              <a:t>这个成员函数。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语言规定，</a:t>
            </a:r>
            <a:r>
              <a:rPr lang="zh-CN" sz="2400">
                <a:ea typeface="SimSun" charset="0"/>
                <a:sym typeface="+mn-ea"/>
              </a:rPr>
              <a:t>双引号包裹的字符串是</a:t>
            </a:r>
            <a:r>
              <a:rPr lang="en-US" altLang="zh-CN" sz="2400">
                <a:ea typeface="SimSun" charset="0"/>
                <a:sym typeface="+mn-ea"/>
              </a:rPr>
              <a:t> const char * </a:t>
            </a:r>
            <a:r>
              <a:rPr lang="zh-CN" altLang="en-US" sz="2400">
                <a:ea typeface="SimSun" charset="0"/>
                <a:sym typeface="+mn-ea"/>
              </a:rPr>
              <a:t>类型的，他们没有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为了向前兼容，没办法改变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语言的这项规定，只能退而求其次，他另外定义了一个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类，重载了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运算符，并告诉同学们：以后尽量用我这个封装好的类，不要直接用</a:t>
            </a:r>
            <a:r>
              <a:rPr lang="en-US" altLang="zh-CN" sz="2400">
                <a:ea typeface="SimSun" charset="0"/>
                <a:sym typeface="+mn-ea"/>
              </a:rPr>
              <a:t> C </a:t>
            </a:r>
            <a:r>
              <a:rPr lang="zh-CN" altLang="en-US" sz="2400">
                <a:ea typeface="SimSun" charset="0"/>
                <a:sym typeface="+mn-ea"/>
              </a:rPr>
              <a:t>语言的</a:t>
            </a:r>
            <a:r>
              <a:rPr lang="en-US" altLang="zh-CN" sz="2400">
                <a:ea typeface="SimSun" charset="0"/>
                <a:sym typeface="+mn-ea"/>
              </a:rPr>
              <a:t> const char *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因此如果需要把两个字符串加在一起，就必须至少有一方是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才行。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可以用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这种形式包裹住每个字符串常量，这样就方便用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初学者建议每个字符串都用</a:t>
            </a:r>
            <a:r>
              <a:rPr lang="en-US" altLang="zh-CN" sz="2400">
                <a:ea typeface="SimSun" charset="0"/>
                <a:sym typeface="+mn-ea"/>
              </a:rPr>
              <a:t> string(“...”) </a:t>
            </a:r>
            <a:r>
              <a:rPr lang="zh-CN" altLang="en-US" sz="2400">
                <a:ea typeface="SimSun" charset="0"/>
                <a:sym typeface="+mn-ea"/>
              </a:rPr>
              <a:t>这种形式写，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语言字符串不安全。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“world”                         // </a:t>
            </a:r>
            <a:r>
              <a:rPr lang="zh-CN" altLang="en-US" sz="2400">
                <a:ea typeface="SimSun" charset="0"/>
                <a:sym typeface="+mn-ea"/>
              </a:rPr>
              <a:t>错误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“world”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“hello” + string(“world”)              // </a:t>
            </a:r>
            <a:r>
              <a:rPr lang="zh-CN" altLang="en-US" sz="2400">
                <a:ea typeface="SimSun" charset="0"/>
                <a:sym typeface="+mn-ea"/>
              </a:rPr>
              <a:t>正确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string(“hello”) + string(“world”)   // </a:t>
            </a:r>
            <a:r>
              <a:rPr lang="zh-CN" altLang="en-US" sz="2400">
                <a:ea typeface="SimSun" charset="0"/>
                <a:sym typeface="+mn-ea"/>
              </a:rPr>
              <a:t>正确（推荐）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字符串的连接（</a:t>
            </a:r>
            <a:r>
              <a:rPr lang="en-US" altLang="zh-CN">
                <a:ea typeface="SimSun" charset="0"/>
              </a:rPr>
              <a:t>+ </a:t>
            </a:r>
            <a:r>
              <a:rPr lang="zh-CN" altLang="en-US">
                <a:ea typeface="SimSun" charset="0"/>
              </a:rPr>
              <a:t>运算符）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错误：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正确：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430" y="2413635"/>
            <a:ext cx="11662410" cy="1093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30" y="4437380"/>
            <a:ext cx="5565775" cy="18916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359910" y="6489700"/>
            <a:ext cx="40919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https://zh.wikipedia.org/wiki/ASCII</a:t>
            </a:r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235" y="1318895"/>
            <a:ext cx="10972800" cy="4525963"/>
          </a:xfrm>
        </p:spPr>
        <p:txBody>
          <a:bodyPr/>
          <a:p>
            <a:r>
              <a:rPr lang="zh-CN" altLang="en-US" sz="2400">
                <a:ea typeface="SimSun" charset="0"/>
                <a:sym typeface="+mn-ea"/>
              </a:rPr>
              <a:t>不少同学就觉得这样好麻烦，其他语言都是直接</a:t>
            </a:r>
            <a:r>
              <a:rPr lang="en-US" altLang="zh-CN" sz="2400">
                <a:ea typeface="SimSun" charset="0"/>
                <a:sym typeface="+mn-ea"/>
              </a:rPr>
              <a:t> “hello” </a:t>
            </a:r>
            <a:r>
              <a:rPr lang="zh-CN" altLang="en-US" sz="2400">
                <a:ea typeface="SimSun" charset="0"/>
                <a:sym typeface="+mn-ea"/>
              </a:rPr>
              <a:t>就是字符串类型，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还得套一层壳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才能变成安全封装的类型，才能用他的成员函数。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因此，</a:t>
            </a:r>
            <a:r>
              <a:rPr lang="en-US" altLang="zh-CN" sz="2400">
                <a:ea typeface="SimSun" charset="0"/>
                <a:sym typeface="+mn-ea"/>
              </a:rPr>
              <a:t>C++14 </a:t>
            </a:r>
            <a:r>
              <a:rPr lang="zh-CN" altLang="en-US" sz="2400">
                <a:ea typeface="SimSun" charset="0"/>
                <a:sym typeface="+mn-ea"/>
              </a:rPr>
              <a:t>引入了一项缓解</a:t>
            </a:r>
            <a:r>
              <a:rPr lang="zh-CN" altLang="en-US" sz="2400">
                <a:ea typeface="SimSun" charset="0"/>
                <a:sym typeface="+mn-ea"/>
              </a:rPr>
              <a:t>“</a:t>
            </a:r>
            <a:r>
              <a:rPr lang="zh-CN" altLang="en-US" sz="2400">
                <a:ea typeface="SimSun" charset="0"/>
                <a:sym typeface="+mn-ea"/>
              </a:rPr>
              <a:t>键盘压力”的新特性：</a:t>
            </a:r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写</a:t>
            </a:r>
            <a:r>
              <a:rPr lang="en-US" altLang="zh-CN" sz="2400">
                <a:ea typeface="SimSun" charset="0"/>
                <a:sym typeface="+mn-ea"/>
              </a:rPr>
              <a:t> “hello”_s </a:t>
            </a:r>
            <a:r>
              <a:rPr lang="zh-CN" altLang="en-US" sz="2400">
                <a:ea typeface="SimSun" charset="0"/>
                <a:sym typeface="+mn-ea"/>
              </a:rPr>
              <a:t>就相当于写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“”_s(“hello”, 5)</a:t>
            </a:r>
            <a:r>
              <a:rPr lang="zh-CN" altLang="en-US" sz="2400">
                <a:ea typeface="SimSun" charset="0"/>
                <a:sym typeface="+mn-ea"/>
              </a:rPr>
              <a:t>，就相当于</a:t>
            </a:r>
            <a:r>
              <a:rPr lang="en-US" altLang="zh-CN" sz="2400">
                <a:ea typeface="SimSun" charset="0"/>
                <a:sym typeface="+mn-ea"/>
              </a:rPr>
              <a:t> string(“hello”, 5)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为什么还需要指定长度</a:t>
            </a:r>
            <a:r>
              <a:rPr lang="en-US" altLang="zh-CN" sz="2400">
                <a:ea typeface="SimSun" charset="0"/>
                <a:sym typeface="+mn-ea"/>
              </a:rPr>
              <a:t> 5</a:t>
            </a:r>
            <a:r>
              <a:rPr lang="zh-CN" altLang="en-US" sz="2400">
                <a:ea typeface="SimSun" charset="0"/>
                <a:sym typeface="+mn-ea"/>
              </a:rPr>
              <a:t>？其实不指定也可以，就是</a:t>
            </a:r>
            <a:r>
              <a:rPr lang="en-US" altLang="zh-CN" sz="2400">
                <a:ea typeface="SimSun" charset="0"/>
                <a:sym typeface="+mn-ea"/>
              </a:rPr>
              <a:t> “hello\0world” </a:t>
            </a:r>
            <a:r>
              <a:rPr lang="zh-CN" altLang="en-US" sz="2400">
                <a:ea typeface="SimSun" charset="0"/>
                <a:sym typeface="+mn-ea"/>
              </a:rPr>
              <a:t>会退化成</a:t>
            </a:r>
            <a:r>
              <a:rPr lang="en-US" altLang="zh-CN" sz="2400">
                <a:ea typeface="SimSun" charset="0"/>
                <a:sym typeface="+mn-ea"/>
              </a:rPr>
              <a:t> “hello”</a:t>
            </a:r>
            <a:r>
              <a:rPr lang="zh-CN" altLang="en-US" sz="2400">
                <a:ea typeface="SimSun" charset="0"/>
                <a:sym typeface="+mn-ea"/>
              </a:rPr>
              <a:t>，因为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字符串没要求一定是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结尾，字符串里是可以包含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的。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3490" y="2887980"/>
            <a:ext cx="4605655" cy="27520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其实标准库已经自动帮你定义好了</a:t>
            </a:r>
            <a:r>
              <a:rPr lang="en-US" altLang="zh-CN" sz="2400">
                <a:ea typeface="SimSun" charset="0"/>
                <a:sym typeface="+mn-ea"/>
              </a:rPr>
              <a:t> “”s </a:t>
            </a:r>
            <a:r>
              <a:rPr lang="zh-CN" altLang="en-US" sz="2400">
                <a:ea typeface="SimSun" charset="0"/>
                <a:sym typeface="+mn-ea"/>
              </a:rPr>
              <a:t>后缀。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这里</a:t>
            </a:r>
            <a:r>
              <a:rPr lang="en-US" altLang="zh-CN" sz="2400">
                <a:ea typeface="SimSun" charset="0"/>
                <a:sym typeface="+mn-ea"/>
              </a:rPr>
              <a:t> “hello”s </a:t>
            </a:r>
            <a:r>
              <a:rPr lang="zh-CN" altLang="en-US" sz="2400">
                <a:ea typeface="SimSun" charset="0"/>
                <a:sym typeface="+mn-ea"/>
              </a:rPr>
              <a:t>就等价于原本繁琐的</a:t>
            </a:r>
            <a:r>
              <a:rPr lang="en-US" altLang="zh-CN" sz="2400">
                <a:ea typeface="SimSun" charset="0"/>
                <a:sym typeface="+mn-ea"/>
              </a:rPr>
              <a:t> string(“hello”) </a:t>
            </a:r>
            <a:r>
              <a:rPr lang="zh-CN" altLang="en-US" sz="2400">
                <a:ea typeface="SimSun" charset="0"/>
                <a:sym typeface="+mn-ea"/>
              </a:rPr>
              <a:t>了。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3176270"/>
            <a:ext cx="5820410" cy="3105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C++14 </a:t>
            </a:r>
            <a:r>
              <a:rPr lang="zh-CN" altLang="en-US">
                <a:ea typeface="SimSun" charset="0"/>
              </a:rPr>
              <a:t>新特性：</a:t>
            </a:r>
            <a:r>
              <a:rPr lang="zh-CN">
                <a:ea typeface="SimSun" charset="0"/>
              </a:rPr>
              <a:t>自定义字面量后缀</a:t>
            </a:r>
            <a:endParaRPr 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  <a:sym typeface="+mn-ea"/>
              </a:rPr>
              <a:t>如果你觉得</a:t>
            </a:r>
            <a:r>
              <a:rPr lang="en-US" altLang="zh-CN" sz="2400">
                <a:ea typeface="SimSun" charset="0"/>
                <a:sym typeface="+mn-ea"/>
              </a:rPr>
              <a:t> using namespace std; </a:t>
            </a:r>
            <a:r>
              <a:rPr lang="zh-CN" altLang="en-US" sz="2400">
                <a:ea typeface="SimSun" charset="0"/>
                <a:sym typeface="+mn-ea"/>
              </a:rPr>
              <a:t>太危险了不想用他。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可以只用</a:t>
            </a:r>
            <a:r>
              <a:rPr lang="en-US" altLang="zh-CN" sz="2400">
                <a:ea typeface="SimSun" charset="0"/>
                <a:sym typeface="+mn-ea"/>
              </a:rPr>
              <a:t> using namespace std::literials;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这个特殊的名字空间里包含了所有的</a:t>
            </a:r>
            <a:r>
              <a:rPr lang="en-US" altLang="zh-CN" sz="2400">
                <a:ea typeface="SimSun" charset="0"/>
                <a:sym typeface="+mn-ea"/>
              </a:rPr>
              <a:t> operator</a:t>
            </a:r>
            <a:r>
              <a:rPr lang="en-US" altLang="zh-CN" sz="2400">
                <a:ea typeface="SimSun" charset="0"/>
                <a:sym typeface="+mn-ea"/>
              </a:rPr>
              <a:t>“” </a:t>
            </a:r>
            <a:r>
              <a:rPr lang="zh-CN" altLang="en-US" sz="2400">
                <a:ea typeface="SimSun" charset="0"/>
                <a:sym typeface="+mn-ea"/>
              </a:rPr>
              <a:t>函数。</a:t>
            </a:r>
            <a:endParaRPr lang="zh-CN" altLang="en-US" sz="2400">
              <a:ea typeface="SimSun" charset="0"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0530" y="2964180"/>
            <a:ext cx="594614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153"/>
            <a:ext cx="10972800" cy="1143000"/>
          </a:xfrm>
        </p:spPr>
        <p:txBody>
          <a:bodyPr/>
          <a:p>
            <a:r>
              <a:rPr lang="zh-CN" altLang="en-US">
                <a:ea typeface="SimSun" charset="0"/>
              </a:rPr>
              <a:t>小彭老师锐评：何谓“键盘压力”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49020"/>
            <a:ext cx="10972800" cy="5069840"/>
          </a:xfrm>
        </p:spPr>
        <p:txBody>
          <a:bodyPr/>
          <a:p>
            <a:r>
              <a:rPr lang="zh-CN" altLang="en-US" sz="2000">
                <a:ea typeface="SimSun" charset="0"/>
              </a:rPr>
              <a:t>高情商：键盘压力，指的是程序员敲击</a:t>
            </a:r>
            <a:r>
              <a:rPr lang="zh-CN" altLang="en-US" sz="2000" b="1">
                <a:ea typeface="SimSun" charset="0"/>
              </a:rPr>
              <a:t>键盘</a:t>
            </a:r>
            <a:r>
              <a:rPr lang="zh-CN" altLang="en-US" sz="2000">
                <a:ea typeface="SimSun" charset="0"/>
              </a:rPr>
              <a:t>时产生的心理</a:t>
            </a:r>
            <a:r>
              <a:rPr lang="zh-CN" altLang="en-US" sz="2000" b="1">
                <a:ea typeface="SimSun" charset="0"/>
              </a:rPr>
              <a:t>压力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低情商：</a:t>
            </a:r>
            <a:r>
              <a:rPr lang="zh-CN" altLang="en-US" sz="2000">
                <a:ea typeface="SimSun" charset="0"/>
                <a:sym typeface="+mn-ea"/>
              </a:rPr>
              <a:t>键盘压力，指的是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 b="1">
                <a:ea typeface="SimSun" charset="0"/>
                <a:sym typeface="+mn-ea"/>
              </a:rPr>
              <a:t>键盘</a:t>
            </a:r>
            <a:r>
              <a:rPr lang="zh-CN" altLang="en-US" sz="2000">
                <a:ea typeface="SimSun" charset="0"/>
                <a:sym typeface="+mn-ea"/>
              </a:rPr>
              <a:t>侠对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标准委员会的</a:t>
            </a:r>
            <a:r>
              <a:rPr lang="zh-CN" altLang="en-US" sz="2000" b="1">
                <a:ea typeface="SimSun" charset="0"/>
                <a:sym typeface="+mn-ea"/>
              </a:rPr>
              <a:t>压力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rust </a:t>
            </a:r>
            <a:r>
              <a:rPr lang="zh-CN" altLang="en-US" sz="2000">
                <a:ea typeface="SimSun" charset="0"/>
                <a:sym typeface="+mn-ea"/>
              </a:rPr>
              <a:t>键盘侠曰：我们有</a:t>
            </a:r>
            <a:r>
              <a:rPr lang="en-US" altLang="zh-CN" sz="2000">
                <a:ea typeface="SimSun" charset="0"/>
                <a:sym typeface="+mn-ea"/>
              </a:rPr>
              <a:t> 233_i32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做得到吗？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en-US" altLang="zh-CN" sz="2000">
                <a:ea typeface="SimSun" charset="0"/>
                <a:sym typeface="+mn-ea"/>
              </a:rPr>
              <a:t>cpp </a:t>
            </a:r>
            <a:r>
              <a:rPr lang="zh-CN" altLang="en-US" sz="2000">
                <a:ea typeface="SimSun" charset="0"/>
                <a:sym typeface="+mn-ea"/>
              </a:rPr>
              <a:t>标准委员会：谢邀，人在</a:t>
            </a:r>
            <a:r>
              <a:rPr lang="en-US" altLang="zh-CN" sz="2000">
                <a:ea typeface="SimSun" charset="0"/>
                <a:sym typeface="+mn-ea"/>
              </a:rPr>
              <a:t> cpp14</a:t>
            </a:r>
            <a:r>
              <a:rPr lang="zh-CN" altLang="en-US" sz="2000">
                <a:ea typeface="SimSun" charset="0"/>
                <a:sym typeface="+mn-ea"/>
              </a:rPr>
              <a:t>，已经在</a:t>
            </a:r>
            <a:r>
              <a:rPr lang="en-US" altLang="zh-CN" sz="2000">
                <a:ea typeface="SimSun" charset="0"/>
                <a:sym typeface="+mn-ea"/>
              </a:rPr>
              <a:t> operator</a:t>
            </a:r>
            <a:r>
              <a:rPr lang="en-US" altLang="zh-CN" sz="2000">
                <a:ea typeface="SimSun" charset="0"/>
                <a:sym typeface="+mn-ea"/>
              </a:rPr>
              <a:t>“”</a:t>
            </a:r>
            <a:r>
              <a:rPr lang="en-US" altLang="zh-CN" sz="2000">
                <a:ea typeface="SimSun" charset="0"/>
                <a:sym typeface="+mn-ea"/>
              </a:rPr>
              <a:t>_i32 </a:t>
            </a:r>
            <a:r>
              <a:rPr lang="zh-CN" altLang="en-US" sz="2000">
                <a:ea typeface="SimSun" charset="0"/>
                <a:sym typeface="+mn-ea"/>
              </a:rPr>
              <a:t>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其实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这种自定义挺好的，把自由度给到用户。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例如标准库说</a:t>
            </a:r>
            <a:r>
              <a:rPr lang="en-US" altLang="zh-CN" sz="2000">
                <a:ea typeface="SimSun" charset="0"/>
                <a:sym typeface="+mn-ea"/>
              </a:rPr>
              <a:t> 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</a:t>
            </a:r>
            <a:r>
              <a:rPr lang="zh-CN" altLang="en-US" sz="2000">
                <a:ea typeface="SimSun" charset="0"/>
                <a:sym typeface="+mn-ea"/>
              </a:rPr>
              <a:t>，</a:t>
            </a:r>
            <a:r>
              <a:rPr lang="en-US" altLang="zh-CN" sz="2000">
                <a:ea typeface="SimSun" charset="0"/>
                <a:sym typeface="+mn-ea"/>
              </a:rPr>
              <a:t>“hello”s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std::string_view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我也可以定义一个</a:t>
            </a:r>
            <a:r>
              <a:rPr lang="en-US" altLang="zh-CN" sz="2000">
                <a:ea typeface="SimSun" charset="0"/>
                <a:sym typeface="+mn-ea"/>
              </a:rPr>
              <a:t> “hello”ms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en-US" altLang="zh-CN" sz="2000">
                <a:ea typeface="SimSun" charset="0"/>
                <a:sym typeface="+mn-ea"/>
              </a:rPr>
              <a:t> mylib::String</a:t>
            </a:r>
            <a:r>
              <a:rPr lang="zh-CN" altLang="en-US" sz="2000">
                <a:ea typeface="SimSun" charset="0"/>
                <a:sym typeface="+mn-ea"/>
              </a:rPr>
              <a:t>，而且还是受</a:t>
            </a:r>
            <a:r>
              <a:rPr lang="en-US" altLang="zh-CN" sz="2000">
                <a:ea typeface="SimSun" charset="0"/>
                <a:sym typeface="+mn-ea"/>
              </a:rPr>
              <a:t> namespace </a:t>
            </a:r>
            <a:r>
              <a:rPr lang="zh-CN" altLang="en-US" sz="2000">
                <a:ea typeface="SimSun" charset="0"/>
                <a:sym typeface="+mn-ea"/>
              </a:rPr>
              <a:t>限制</a:t>
            </a:r>
            <a:r>
              <a:rPr lang="zh-CN" altLang="en-US" sz="2000">
                <a:ea typeface="SimSun" charset="0"/>
                <a:sym typeface="+mn-ea"/>
              </a:rPr>
              <a:t>的，用户可以自己</a:t>
            </a:r>
            <a:r>
              <a:rPr lang="en-US" altLang="zh-CN" sz="2000">
                <a:ea typeface="SimSun" charset="0"/>
                <a:sym typeface="+mn-ea"/>
              </a:rPr>
              <a:t> using namespace</a:t>
            </a:r>
            <a:r>
              <a:rPr lang="zh-CN" altLang="en-US" sz="2000">
                <a:ea typeface="SimSun" charset="0"/>
                <a:sym typeface="+mn-ea"/>
              </a:rPr>
              <a:t>，不会存在强迫别人接受你的那一套后缀名规范。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甚至可以自定义一个</a:t>
            </a:r>
            <a:r>
              <a:rPr lang="en-US" altLang="zh-CN" sz="2000">
                <a:ea typeface="SimSun" charset="0"/>
                <a:sym typeface="+mn-ea"/>
              </a:rPr>
              <a:t> class int32 </a:t>
            </a:r>
            <a:r>
              <a:rPr lang="zh-CN" altLang="en-US" sz="2000">
                <a:ea typeface="SimSun" charset="0"/>
                <a:sym typeface="+mn-ea"/>
              </a:rPr>
              <a:t>具有成员函数，然后就可以快乐地</a:t>
            </a:r>
            <a:r>
              <a:rPr lang="en-US" altLang="zh-CN" sz="2000">
                <a:ea typeface="SimSun" charset="0"/>
                <a:sym typeface="+mn-ea"/>
              </a:rPr>
              <a:t> 233_i32 .some_method() </a:t>
            </a:r>
            <a:r>
              <a:rPr lang="zh-CN" altLang="en-US" sz="2000">
                <a:ea typeface="SimSun" charset="0"/>
                <a:sym typeface="+mn-ea"/>
              </a:rPr>
              <a:t>了。而</a:t>
            </a:r>
            <a:r>
              <a:rPr lang="en-US" altLang="zh-CN" sz="2000">
                <a:ea typeface="SimSun" charset="0"/>
                <a:sym typeface="+mn-ea"/>
              </a:rPr>
              <a:t> rust </a:t>
            </a:r>
            <a:r>
              <a:rPr lang="zh-CN" altLang="en-US" sz="2000">
                <a:ea typeface="SimSun" charset="0"/>
                <a:sym typeface="+mn-ea"/>
              </a:rPr>
              <a:t>这种预先规定好一些后缀，就只能是他们标准库的那个</a:t>
            </a:r>
            <a:r>
              <a:rPr lang="en-US" altLang="zh-CN" sz="2000">
                <a:ea typeface="SimSun" charset="0"/>
                <a:sym typeface="+mn-ea"/>
              </a:rPr>
              <a:t> int32</a:t>
            </a:r>
            <a:r>
              <a:rPr lang="zh-CN" altLang="en-US" sz="2000">
                <a:ea typeface="SimSun" charset="0"/>
                <a:sym typeface="+mn-ea"/>
              </a:rPr>
              <a:t>，不能自己定义了。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所以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之父曾经说，他设计</a:t>
            </a:r>
            <a:r>
              <a:rPr lang="en-US" altLang="zh-CN" sz="2000">
                <a:ea typeface="SimSun" charset="0"/>
                <a:sym typeface="+mn-ea"/>
              </a:rPr>
              <a:t> cpp11 </a:t>
            </a:r>
            <a:r>
              <a:rPr lang="zh-CN" altLang="en-US" sz="2000">
                <a:ea typeface="SimSun" charset="0"/>
                <a:sym typeface="+mn-ea"/>
              </a:rPr>
              <a:t>的时候，是考虑“如何在对语言本身改动最小的情况下，尽量只在标准库里做手脚，尽可能只利用现有的语言特性，实现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的现代化。”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例如</a:t>
            </a:r>
            <a:r>
              <a:rPr lang="en-US" altLang="zh-CN" sz="2000">
                <a:ea typeface="SimSun" charset="0"/>
                <a:sym typeface="+mn-ea"/>
              </a:rPr>
              <a:t> shared_ptr </a:t>
            </a:r>
            <a:r>
              <a:rPr lang="zh-CN" altLang="en-US" sz="2000">
                <a:ea typeface="SimSun" charset="0"/>
                <a:sym typeface="+mn-ea"/>
              </a:rPr>
              <a:t>可以通过利用语言本身的“拷贝构造函数</a:t>
            </a:r>
            <a:r>
              <a:rPr lang="zh-CN" altLang="en-US" sz="2000">
                <a:ea typeface="SimSun" charset="0"/>
                <a:sym typeface="+mn-ea"/>
              </a:rPr>
              <a:t>”实现引用计数，没必要在编译器里开洞。但“移动语义”这个概念在旧</a:t>
            </a:r>
            <a:r>
              <a:rPr lang="en-US" altLang="zh-CN" sz="2000">
                <a:ea typeface="SimSun" charset="0"/>
                <a:sym typeface="+mn-ea"/>
              </a:rPr>
              <a:t> cpp </a:t>
            </a:r>
            <a:r>
              <a:rPr lang="zh-CN" altLang="en-US" sz="2000">
                <a:ea typeface="SimSun" charset="0"/>
                <a:sym typeface="+mn-ea"/>
              </a:rPr>
              <a:t>里没有，所以这个是真正必要的语言本身的改动。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而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就是在语言层面，直接在</a:t>
            </a:r>
            <a:r>
              <a:rPr lang="en-US" altLang="zh-CN" sz="2000">
                <a:ea typeface="SimSun" charset="0"/>
                <a:sym typeface="+mn-ea"/>
              </a:rPr>
              <a:t> jvm </a:t>
            </a:r>
            <a:r>
              <a:rPr lang="zh-CN" altLang="en-US" sz="2000">
                <a:ea typeface="SimSun" charset="0"/>
                <a:sym typeface="+mn-ea"/>
              </a:rPr>
              <a:t>里引入了引用计数，宣称“一切皆对象”，虽然方便了富连网业务中常见的面向对象编程范式，但也妨碍了</a:t>
            </a:r>
            <a:r>
              <a:rPr lang="en-US" altLang="zh-CN" sz="2000">
                <a:ea typeface="SimSun" charset="0"/>
                <a:sym typeface="+mn-ea"/>
              </a:rPr>
              <a:t> java </a:t>
            </a:r>
            <a:r>
              <a:rPr lang="zh-CN" altLang="en-US" sz="2000">
                <a:ea typeface="SimSun" charset="0"/>
                <a:sym typeface="+mn-ea"/>
              </a:rPr>
              <a:t>进军数据处理，高性能计算等领域。</a:t>
            </a:r>
            <a:endParaRPr lang="zh-CN" altLang="en-US" sz="2000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107420" y="6489700"/>
            <a:ext cx="108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900"/>
              <a:t>java </a:t>
            </a:r>
            <a:r>
              <a:rPr lang="zh-CN" altLang="en-US" sz="900">
                <a:ea typeface="SimSun" charset="0"/>
              </a:rPr>
              <a:t>第八帝国</a:t>
            </a:r>
            <a:endParaRPr lang="zh-CN" altLang="en-US" sz="900">
              <a:ea typeface="SimSun" charset="0"/>
            </a:endParaRPr>
          </a:p>
          <a:p>
            <a:r>
              <a:rPr lang="en-US" altLang="zh-CN" sz="900">
                <a:ea typeface="SimSun" charset="0"/>
              </a:rPr>
              <a:t>cpp </a:t>
            </a:r>
            <a:r>
              <a:rPr lang="zh-CN" altLang="en-US" sz="900">
                <a:ea typeface="SimSun" charset="0"/>
              </a:rPr>
              <a:t>第十一共和国</a:t>
            </a:r>
            <a:endParaRPr lang="zh-CN" altLang="en-US" sz="900">
              <a:ea typeface="SimSun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chrono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complex </a:t>
            </a:r>
            <a:r>
              <a:rPr lang="zh-CN" altLang="en-US">
                <a:ea typeface="SimSun" charset="0"/>
              </a:rPr>
              <a:t>也定义了一些</a:t>
            </a:r>
            <a:r>
              <a:rPr lang="en-US" altLang="zh-CN">
                <a:ea typeface="SimSun" charset="0"/>
              </a:rPr>
              <a:t> literials</a:t>
            </a:r>
            <a:endParaRPr lang="en-US" altLang="zh-CN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762885"/>
            <a:ext cx="6715125" cy="2948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0" y="3079750"/>
            <a:ext cx="4959350" cy="24237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ea typeface="SimSun" charset="0"/>
              </a:rPr>
              <a:t>std::literials </a:t>
            </a:r>
            <a:r>
              <a:rPr lang="zh-CN" altLang="en-US">
                <a:ea typeface="SimSun" charset="0"/>
              </a:rPr>
              <a:t>内部定义一览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4660" y="1833245"/>
            <a:ext cx="5332730" cy="452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170" y="2063115"/>
            <a:ext cx="5855970" cy="40659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2880" y="1417955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std::literials::string_literials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731760" y="1629410"/>
            <a:ext cx="2989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std::literials::chrono_literials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字符串格式化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java </a:t>
            </a:r>
            <a:r>
              <a:rPr lang="zh-CN" altLang="en-US">
                <a:ea typeface="SimSun" charset="0"/>
              </a:rPr>
              <a:t>经典操作：字符串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数字</a:t>
            </a:r>
            <a:r>
              <a:rPr lang="en-US" altLang="zh-CN">
                <a:ea typeface="SimSun" charset="0"/>
              </a:rPr>
              <a:t> = 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275"/>
            <a:ext cx="10972800" cy="510413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java </a:t>
            </a:r>
            <a:r>
              <a:rPr lang="zh-CN" altLang="en-US" sz="2400">
                <a:ea typeface="SimSun" charset="0"/>
              </a:rPr>
              <a:t>中，</a:t>
            </a:r>
            <a:r>
              <a:rPr lang="zh-CN" sz="2400">
                <a:ea typeface="SimSun" charset="0"/>
              </a:rPr>
              <a:t>你甚至可以直接把字符串和数字相加，例如：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“you have ” + 42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ea typeface="SimSun" charset="0"/>
                <a:sym typeface="+mn-ea"/>
              </a:rPr>
              <a:t>“</a:t>
            </a:r>
            <a:r>
              <a:rPr lang="en-US" altLang="zh-CN" sz="2400">
                <a:ea typeface="SimSun" charset="0"/>
                <a:sym typeface="+mn-ea"/>
              </a:rPr>
              <a:t>you have 42 yuan</a:t>
            </a:r>
            <a:r>
              <a:rPr lang="en-US" altLang="zh-CN" sz="2400">
                <a:ea typeface="SimSun" charset="0"/>
                <a:sym typeface="+mn-ea"/>
              </a:rPr>
              <a:t>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他实际上是先把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变成</a:t>
            </a:r>
            <a:r>
              <a:rPr lang="en-US" altLang="zh-CN" sz="2400">
                <a:ea typeface="SimSun" charset="0"/>
                <a:sym typeface="+mn-ea"/>
              </a:rPr>
              <a:t> “42”</a:t>
            </a:r>
            <a:r>
              <a:rPr lang="zh-CN" altLang="en-US" sz="2400">
                <a:ea typeface="SimSun" charset="0"/>
                <a:sym typeface="+mn-ea"/>
              </a:rPr>
              <a:t>，再把三个字符串相加的，也就是说</a:t>
            </a:r>
            <a:r>
              <a:rPr lang="en-US" altLang="zh-CN" sz="2400">
                <a:ea typeface="SimSun" charset="0"/>
                <a:sym typeface="+mn-ea"/>
              </a:rPr>
              <a:t> java </a:t>
            </a:r>
            <a:r>
              <a:rPr lang="zh-CN" altLang="en-US" sz="2400">
                <a:ea typeface="SimSun" charset="0"/>
                <a:sym typeface="+mn-ea"/>
              </a:rPr>
              <a:t>编译器会偷偷把他转换成：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“you have ” + 42.toString()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“ yuan”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但是我们说过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是不喜欢在编译器里开洞的，他的字符串类型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是在标准库里定义的，并不是在编译器内部定义的（</a:t>
            </a:r>
            <a:r>
              <a:rPr lang="en-US" altLang="zh-CN" sz="2400">
                <a:ea typeface="SimSun" charset="0"/>
                <a:sym typeface="+mn-ea"/>
              </a:rPr>
              <a:t>cpp</a:t>
            </a:r>
            <a:r>
              <a:rPr lang="zh-CN" altLang="en-US" sz="2400">
                <a:ea typeface="SimSun" charset="0"/>
                <a:sym typeface="+mn-ea"/>
              </a:rPr>
              <a:t>之父：语言本身要和标准库具体实现解耦）如果你嫌弃标准库不好用，也可以定义一个自己的字符串类型</a:t>
            </a:r>
            <a:r>
              <a:rPr lang="en-US" altLang="zh-CN" sz="2400">
                <a:ea typeface="SimSun" charset="0"/>
                <a:sym typeface="+mn-ea"/>
              </a:rPr>
              <a:t> mylib::String </a:t>
            </a:r>
            <a:r>
              <a:rPr lang="zh-CN" altLang="en-US" sz="2400">
                <a:ea typeface="SimSun" charset="0"/>
                <a:sym typeface="+mn-ea"/>
              </a:rPr>
              <a:t>重载个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运算符，和标准库的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其实是同等地位的。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虽然也可以给</a:t>
            </a:r>
            <a:r>
              <a:rPr lang="en-US" altLang="zh-CN" sz="2400">
                <a:ea typeface="SimSun" charset="0"/>
                <a:sym typeface="+mn-ea"/>
              </a:rPr>
              <a:t> std::string </a:t>
            </a:r>
            <a:r>
              <a:rPr lang="zh-CN" altLang="en-US" sz="2400">
                <a:ea typeface="SimSun" charset="0"/>
                <a:sym typeface="+mn-ea"/>
              </a:rPr>
              <a:t>定义很多个不同的</a:t>
            </a:r>
            <a:r>
              <a:rPr lang="en-US" altLang="zh-CN" sz="2400">
                <a:ea typeface="SimSun" charset="0"/>
                <a:sym typeface="+mn-ea"/>
              </a:rPr>
              <a:t> + </a:t>
            </a:r>
            <a:r>
              <a:rPr lang="zh-CN" altLang="en-US" sz="2400">
                <a:ea typeface="SimSun" charset="0"/>
                <a:sym typeface="+mn-ea"/>
              </a:rPr>
              <a:t>重载，每个针对不同的数字类型（</a:t>
            </a:r>
            <a:r>
              <a:rPr lang="en-US" altLang="zh-CN" sz="2400">
                <a:ea typeface="SimSun" charset="0"/>
                <a:sym typeface="+mn-ea"/>
              </a:rPr>
              <a:t>int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float</a:t>
            </a:r>
            <a:r>
              <a:rPr lang="zh-CN" altLang="en-US" sz="2400">
                <a:ea typeface="SimSun" charset="0"/>
                <a:sym typeface="+mn-ea"/>
              </a:rPr>
              <a:t>、</a:t>
            </a:r>
            <a:r>
              <a:rPr lang="en-US" altLang="zh-CN" sz="2400">
                <a:ea typeface="SimSun" charset="0"/>
                <a:sym typeface="+mn-ea"/>
              </a:rPr>
              <a:t>double</a:t>
            </a:r>
            <a:r>
              <a:rPr lang="zh-CN" altLang="en-US" sz="2400">
                <a:ea typeface="SimSun" charset="0"/>
                <a:sym typeface="+mn-ea"/>
              </a:rPr>
              <a:t>）排列组合，但是这样没有可扩展性，而且影响编译速度。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所以</a:t>
            </a:r>
            <a:r>
              <a:rPr lang="en-US" altLang="zh-CN" sz="2400">
                <a:ea typeface="SimSun" charset="0"/>
                <a:sym typeface="+mn-ea"/>
              </a:rPr>
              <a:t> cpp </a:t>
            </a:r>
            <a:r>
              <a:rPr lang="zh-CN" altLang="en-US" sz="2400">
                <a:ea typeface="SimSun" charset="0"/>
                <a:sym typeface="+mn-ea"/>
              </a:rPr>
              <a:t>说，你必须手动把</a:t>
            </a:r>
            <a:r>
              <a:rPr lang="en-US" altLang="zh-CN" sz="2400">
                <a:ea typeface="SimSun" charset="0"/>
                <a:sym typeface="+mn-ea"/>
              </a:rPr>
              <a:t> 42 </a:t>
            </a:r>
            <a:r>
              <a:rPr lang="zh-CN" altLang="en-US" sz="2400">
                <a:ea typeface="SimSun" charset="0"/>
                <a:sym typeface="+mn-ea"/>
              </a:rPr>
              <a:t>先转换为字符串，然后再和已有的字符串相加：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“you have ” + std::to_string(42) + “ yuan”</a:t>
            </a:r>
            <a:endParaRPr lang="en-US" altLang="zh-CN" sz="2400">
              <a:solidFill>
                <a:srgbClr val="C00000"/>
              </a:solidFill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std::to_string </a:t>
            </a:r>
            <a:r>
              <a:rPr lang="zh-CN" altLang="en-US">
                <a:ea typeface="SimSun" charset="0"/>
              </a:rPr>
              <a:t>数字转字符串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std::to_string </a:t>
            </a:r>
            <a:r>
              <a:rPr lang="zh-CN" altLang="en-US" sz="2800">
                <a:ea typeface="SimSun" charset="0"/>
              </a:rPr>
              <a:t>是标准库定义的全局函数，他具有</a:t>
            </a:r>
            <a:r>
              <a:rPr lang="en-US" altLang="zh-CN" sz="2800">
                <a:ea typeface="SimSun" charset="0"/>
              </a:rPr>
              <a:t>9</a:t>
            </a:r>
            <a:r>
              <a:rPr lang="zh-CN" altLang="en-US" sz="2800">
                <a:ea typeface="SimSun" charset="0"/>
              </a:rPr>
              <a:t>个重载：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为什么把</a:t>
            </a:r>
            <a:r>
              <a:rPr lang="en-US" altLang="zh-CN" sz="2800">
                <a:ea typeface="SimSun" charset="0"/>
              </a:rPr>
              <a:t> to_string </a:t>
            </a:r>
            <a:r>
              <a:rPr lang="zh-CN" altLang="en-US" sz="2800">
                <a:ea typeface="SimSun" charset="0"/>
              </a:rPr>
              <a:t>作为全局函数，而不是</a:t>
            </a:r>
            <a:r>
              <a:rPr lang="en-US" altLang="zh-CN" sz="2800">
                <a:ea typeface="SimSun" charset="0"/>
              </a:rPr>
              <a:t> string </a:t>
            </a:r>
            <a:r>
              <a:rPr lang="zh-CN" altLang="en-US" sz="2800">
                <a:ea typeface="SimSun" charset="0"/>
              </a:rPr>
              <a:t>类的构造函数？</a:t>
            </a:r>
            <a:endParaRPr lang="zh-CN" altLang="en-US" sz="2800">
              <a:ea typeface="SimSun" charset="0"/>
            </a:endParaRPr>
          </a:p>
          <a:p>
            <a:r>
              <a:rPr lang="zh-CN" altLang="en-US" sz="2800">
                <a:ea typeface="SimSun" charset="0"/>
              </a:rPr>
              <a:t>因为</a:t>
            </a:r>
            <a:r>
              <a:rPr lang="en-US" altLang="zh-CN" sz="2800">
                <a:ea typeface="SimSun" charset="0"/>
              </a:rPr>
              <a:t> cpp </a:t>
            </a:r>
            <a:r>
              <a:rPr lang="zh-CN" altLang="en-US" sz="2800">
                <a:ea typeface="SimSun" charset="0"/>
              </a:rPr>
              <a:t>之父喜欢解耦，他不想让数字转字符串这个特定的需求，和字符串本身的实现有太多耦合。</a:t>
            </a:r>
            <a:endParaRPr lang="zh-CN" altLang="en-US" sz="2800">
              <a:ea typeface="SimSun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925" y="2234565"/>
            <a:ext cx="4755515" cy="22542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https://en.cppreference.com/w/cpp/string/basic_string/to_string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std::to_wstring </a:t>
            </a:r>
            <a:r>
              <a:rPr lang="zh-CN" altLang="en-US">
                <a:ea typeface="SimSun" charset="0"/>
                <a:sym typeface="+mn-ea"/>
              </a:rPr>
              <a:t>数字转宽</a:t>
            </a:r>
            <a:r>
              <a:rPr lang="zh-CN" altLang="en-US">
                <a:ea typeface="SimSun" charset="0"/>
                <a:sym typeface="+mn-ea"/>
              </a:rPr>
              <a:t>字符串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</a:rPr>
              <a:t>同理还有</a:t>
            </a:r>
            <a:r>
              <a:rPr lang="en-US" altLang="zh-CN" sz="2800">
                <a:ea typeface="SimSun" charset="0"/>
              </a:rPr>
              <a:t> to_wstring</a:t>
            </a:r>
            <a:r>
              <a:rPr lang="zh-CN" altLang="en-US" sz="2800">
                <a:ea typeface="SimSun" charset="0"/>
              </a:rPr>
              <a:t>，用于把数字转换为</a:t>
            </a:r>
            <a:r>
              <a:rPr lang="en-US" altLang="zh-CN" sz="2800">
                <a:ea typeface="SimSun" charset="0"/>
              </a:rPr>
              <a:t> wstring </a:t>
            </a:r>
            <a:r>
              <a:rPr lang="zh-CN" altLang="en-US" sz="2800">
                <a:ea typeface="SimSun" charset="0"/>
              </a:rPr>
              <a:t>类型字符串。</a:t>
            </a:r>
            <a:endParaRPr lang="zh-CN" altLang="en-US" sz="28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5505" y="2430145"/>
            <a:ext cx="5381625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32~126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to_string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64510" y="1600200"/>
            <a:ext cx="6061710" cy="4526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std::sto* </a:t>
            </a:r>
            <a:r>
              <a:rPr lang="zh-CN" altLang="en-US">
                <a:ea typeface="SimSun" charset="0"/>
                <a:sym typeface="+mn-ea"/>
              </a:rPr>
              <a:t>字符串转</a:t>
            </a:r>
            <a:r>
              <a:rPr lang="zh-CN" altLang="en-US">
                <a:ea typeface="SimSun" charset="0"/>
              </a:rPr>
              <a:t>数字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800"/>
              <a:t>std::stoi/stof/stod </a:t>
            </a:r>
            <a:r>
              <a:rPr lang="zh-CN" altLang="en-US" sz="2800">
                <a:ea typeface="SimSun" charset="0"/>
              </a:rPr>
              <a:t>是标准库定义的一系列全局函数：</a:t>
            </a:r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>
                <a:ea typeface="SimSun" charset="0"/>
                <a:sym typeface="+mn-ea"/>
              </a:rPr>
              <a:t>相当于</a:t>
            </a:r>
            <a:r>
              <a:rPr lang="en-US" altLang="zh-CN" sz="2800">
                <a:ea typeface="SimSun" charset="0"/>
                <a:sym typeface="+mn-ea"/>
              </a:rPr>
              <a:t> js </a:t>
            </a:r>
            <a:r>
              <a:rPr lang="zh-CN" altLang="en-US" sz="2800">
                <a:ea typeface="SimSun" charset="0"/>
                <a:sym typeface="+mn-ea"/>
              </a:rPr>
              <a:t>的</a:t>
            </a:r>
            <a:r>
              <a:rPr lang="en-US" altLang="zh-CN" sz="2800">
                <a:ea typeface="SimSun" charset="0"/>
                <a:sym typeface="+mn-ea"/>
              </a:rPr>
              <a:t> parseInt/parseFloat/parseDouble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645410" y="6489700"/>
            <a:ext cx="6901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https://en.cppreference.com/w/cpp/string/basic_string/stol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7640" y="4414520"/>
            <a:ext cx="68389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070" y="2124075"/>
            <a:ext cx="7515225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90" y="3424555"/>
            <a:ext cx="817245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应用案例</a:t>
            </a:r>
            <a:endParaRPr lang="zh-CN" altLang="en-US">
              <a:ea typeface="SimSu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395" y="1600200"/>
            <a:ext cx="3301365" cy="173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25" y="1600200"/>
            <a:ext cx="3043555" cy="1715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5" y="1600200"/>
            <a:ext cx="3331845" cy="20402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78940" y="4564380"/>
            <a:ext cx="834136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可以处理数字后面有多余字符的情况，例如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等价，都会返回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。后面的</a:t>
            </a:r>
            <a:r>
              <a:rPr lang="en-US" altLang="zh-CN" sz="2400">
                <a:ea typeface="SimSun" charset="0"/>
              </a:rPr>
              <a:t> “yuan” </a:t>
            </a:r>
            <a:r>
              <a:rPr lang="zh-CN" altLang="en-US" sz="2400">
                <a:ea typeface="SimSun" charset="0"/>
              </a:rPr>
              <a:t>会被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略去。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那如何才能知道哪些字符被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略去了呢？或者说，</a:t>
            </a:r>
            <a:r>
              <a:rPr lang="zh-CN" altLang="en-US" sz="2400" b="1">
                <a:ea typeface="SimSun" charset="0"/>
              </a:rPr>
              <a:t>数字部分从哪里结束</a:t>
            </a:r>
            <a:r>
              <a:rPr lang="zh-CN" altLang="en-US" sz="2400">
                <a:ea typeface="SimSun" charset="0"/>
              </a:rPr>
              <a:t>？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的第二参数，他是一个</a:t>
            </a:r>
            <a:r>
              <a:rPr lang="en-US" altLang="zh-CN" sz="2400">
                <a:ea typeface="SimSun" charset="0"/>
              </a:rPr>
              <a:t> size_t </a:t>
            </a:r>
            <a:r>
              <a:rPr lang="zh-CN" altLang="en-US" sz="2400">
                <a:ea typeface="SimSun" charset="0"/>
              </a:rPr>
              <a:t>的指针，默认为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若该指针不为</a:t>
            </a:r>
            <a:r>
              <a:rPr lang="en-US" altLang="zh-CN" sz="2400">
                <a:ea typeface="SimSun" charset="0"/>
              </a:rPr>
              <a:t> nullptr</a:t>
            </a:r>
            <a:r>
              <a:rPr lang="zh-CN" altLang="en-US" sz="2400">
                <a:ea typeface="SimSun" charset="0"/>
              </a:rPr>
              <a:t>，则会往他指向的变量写入一个整数，表示</a:t>
            </a:r>
            <a:r>
              <a:rPr lang="zh-CN" altLang="en-US" sz="2400" b="1">
                <a:ea typeface="SimSun" charset="0"/>
              </a:rPr>
              <a:t>数字部分结束的那个字符所在的位置</a:t>
            </a:r>
            <a:r>
              <a:rPr lang="zh-CN" altLang="en-US" sz="2400">
                <a:ea typeface="SimSun" charset="0"/>
              </a:rPr>
              <a:t>，很绕口？来看个例子就懂了。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stoi(“42yuan”, &amp;pos)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会返回</a:t>
            </a:r>
            <a:r>
              <a:rPr lang="en-US" altLang="zh-CN" sz="2400">
                <a:ea typeface="SimSun" charset="0"/>
              </a:rPr>
              <a:t> 42</a:t>
            </a:r>
            <a:r>
              <a:rPr lang="zh-CN" altLang="en-US" sz="2400">
                <a:ea typeface="SimSun" charset="0"/>
              </a:rPr>
              <a:t>，并把</a:t>
            </a:r>
            <a:r>
              <a:rPr lang="en-US" altLang="zh-CN" sz="2400">
                <a:ea typeface="SimSun" charset="0"/>
              </a:rPr>
              <a:t> pos </a:t>
            </a:r>
            <a:r>
              <a:rPr lang="zh-CN" altLang="en-US" sz="2400">
                <a:ea typeface="SimSun" charset="0"/>
              </a:rPr>
              <a:t>设为</a:t>
            </a:r>
            <a:r>
              <a:rPr lang="en-US" altLang="zh-CN" sz="2400">
                <a:ea typeface="SimSun" charset="0"/>
              </a:rPr>
              <a:t> 2</a:t>
            </a:r>
            <a:r>
              <a:rPr lang="zh-CN" altLang="en-US" sz="2400">
                <a:ea typeface="SimSun" charset="0"/>
              </a:rPr>
              <a:t>。</a:t>
            </a:r>
            <a:r>
              <a:rPr lang="zh-CN" altLang="en-US" sz="2400">
                <a:ea typeface="SimSun" charset="0"/>
              </a:rPr>
              <a:t>因为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是数字部分结束的地方，而</a:t>
            </a:r>
            <a:r>
              <a:rPr lang="en-US" altLang="zh-CN" sz="2400">
                <a:ea typeface="SimSun" charset="0"/>
              </a:rPr>
              <a:t> ‘y’ </a:t>
            </a:r>
            <a:r>
              <a:rPr lang="zh-CN" altLang="en-US" sz="2400">
                <a:ea typeface="SimSun" charset="0"/>
              </a:rPr>
              <a:t>是第三个字符，但是计算机数数从</a:t>
            </a:r>
            <a:r>
              <a:rPr lang="en-US" altLang="zh-CN" sz="2400">
                <a:ea typeface="SimSun" charset="0"/>
              </a:rPr>
              <a:t> 0 </a:t>
            </a:r>
            <a:r>
              <a:rPr lang="zh-CN" altLang="en-US" sz="2400">
                <a:ea typeface="SimSun" charset="0"/>
              </a:rPr>
              <a:t>开始，所以计算机说这是第</a:t>
            </a:r>
            <a:r>
              <a:rPr lang="en-US" altLang="zh-CN" sz="2400">
                <a:ea typeface="SimSun" charset="0"/>
              </a:rPr>
              <a:t> 2 </a:t>
            </a:r>
            <a:r>
              <a:rPr lang="zh-CN" altLang="en-US" sz="2400">
                <a:ea typeface="SimSun" charset="0"/>
              </a:rPr>
              <a:t>个字符，没毛病。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为什么要指针？因为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的返回值已经是</a:t>
            </a:r>
            <a:r>
              <a:rPr lang="en-US" altLang="zh-CN" sz="2400">
                <a:ea typeface="SimSun" charset="0"/>
              </a:rPr>
              <a:t> int </a:t>
            </a:r>
            <a:r>
              <a:rPr lang="zh-CN" altLang="en-US" sz="2400">
                <a:ea typeface="SimSun" charset="0"/>
              </a:rPr>
              <a:t>了，要额外的返回值只能这样。</a:t>
            </a:r>
            <a:endParaRPr lang="en-US" altLang="zh-CN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3398520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的第二参数：</a:t>
            </a:r>
            <a:r>
              <a:rPr lang="en-US" altLang="zh-CN">
                <a:ea typeface="SimSun" charset="0"/>
              </a:rPr>
              <a:t>&amp;pos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827395" y="3608070"/>
            <a:ext cx="259651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&amp;pos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1785" y="1600200"/>
            <a:ext cx="648779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抛出异常的情况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73200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如果字符串的开头不是数字，则</a:t>
            </a:r>
            <a:r>
              <a:rPr lang="en-US" altLang="zh-CN" sz="2000">
                <a:ea typeface="SimSun" charset="0"/>
              </a:rPr>
              <a:t> stoi </a:t>
            </a:r>
            <a:r>
              <a:rPr lang="zh-CN" altLang="en-US" sz="2000">
                <a:ea typeface="SimSun" charset="0"/>
              </a:rPr>
              <a:t>会抛出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C00000"/>
                </a:solidFill>
                <a:ea typeface="SimSun" charset="0"/>
              </a:rPr>
              <a:t>std::invalid_argument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异常，可以用</a:t>
            </a:r>
            <a:r>
              <a:rPr lang="en-US" altLang="zh-CN" sz="2000">
                <a:ea typeface="SimSun" charset="0"/>
              </a:rPr>
              <a:t> catch </a:t>
            </a:r>
            <a:r>
              <a:rPr lang="zh-CN" altLang="en-US" sz="2000">
                <a:ea typeface="SimSun" charset="0"/>
              </a:rPr>
              <a:t>捕获。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但是开头可以有空格，例如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  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可以正常得到</a:t>
            </a:r>
            <a:r>
              <a:rPr lang="en-US" altLang="zh-CN" sz="2000">
                <a:ea typeface="SimSun" charset="0"/>
              </a:rPr>
              <a:t> 42</a:t>
            </a:r>
            <a:r>
              <a:rPr lang="zh-CN" altLang="en-US" sz="2000">
                <a:ea typeface="SimSun" charset="0"/>
              </a:rPr>
              <a:t>，但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stoi(“my42yuan”)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就会出错。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开头也可以是正负号（</a:t>
            </a:r>
            <a:r>
              <a:rPr lang="en-US" altLang="zh-CN" sz="2000">
                <a:ea typeface="SimSun" charset="0"/>
              </a:rPr>
              <a:t>‘+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或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ea typeface="SimSun" charset="0"/>
                <a:sym typeface="+mn-ea"/>
              </a:rPr>
              <a:t>‘</a:t>
            </a:r>
            <a:r>
              <a:rPr lang="en-US" altLang="zh-CN" sz="2000">
                <a:ea typeface="SimSun" charset="0"/>
              </a:rPr>
              <a:t>-</a:t>
            </a:r>
            <a:r>
              <a:rPr lang="en-US" altLang="zh-CN" sz="2000">
                <a:ea typeface="SimSun" charset="0"/>
                <a:sym typeface="+mn-ea"/>
              </a:rPr>
              <a:t>’</a:t>
            </a:r>
            <a:r>
              <a:rPr lang="zh-CN" altLang="en-US" sz="2000">
                <a:ea typeface="SimSun" charset="0"/>
                <a:sym typeface="+mn-ea"/>
              </a:rPr>
              <a:t>）</a:t>
            </a:r>
            <a:r>
              <a:rPr lang="zh-CN" altLang="en-US" sz="2000">
                <a:ea typeface="SimSun" charset="0"/>
              </a:rPr>
              <a:t>，会被当成数字的一部分，例如</a:t>
            </a:r>
            <a:r>
              <a:rPr lang="en-US" altLang="zh-CN" sz="2000">
                <a:ea typeface="SimSun" charset="0"/>
              </a:rPr>
              <a:t> </a:t>
            </a:r>
            <a:r>
              <a:rPr lang="en-US" altLang="zh-CN" sz="2000">
                <a:solidFill>
                  <a:srgbClr val="0070C0"/>
                </a:solidFill>
                <a:ea typeface="SimSun" charset="0"/>
              </a:rPr>
              <a:t>stoi(“-42”)</a:t>
            </a:r>
            <a:r>
              <a:rPr lang="en-US" altLang="zh-CN" sz="2000">
                <a:ea typeface="SimSun" charset="0"/>
              </a:rPr>
              <a:t> </a:t>
            </a:r>
            <a:r>
              <a:rPr lang="zh-CN" altLang="en-US" sz="2000">
                <a:ea typeface="SimSun" charset="0"/>
              </a:rPr>
              <a:t>会得到</a:t>
            </a:r>
            <a:r>
              <a:rPr lang="en-US" altLang="zh-CN" sz="2000">
                <a:ea typeface="SimSun" charset="0"/>
              </a:rPr>
              <a:t> -42</a:t>
            </a:r>
            <a:r>
              <a:rPr lang="zh-CN" altLang="en-US" sz="2000">
                <a:ea typeface="SimSun" charset="0"/>
              </a:rPr>
              <a:t>。</a:t>
            </a:r>
            <a:endParaRPr lang="zh-CN" altLang="en-US" sz="2000">
              <a:ea typeface="SimSu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8970" y="2639060"/>
            <a:ext cx="8353425" cy="42189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sz="2400">
                <a:ea typeface="SimSun" charset="0"/>
              </a:rPr>
              <a:t>有时候我们的字符串里是十六进制的数字，如何解析呢？例如</a:t>
            </a:r>
            <a:r>
              <a:rPr lang="en-US" altLang="zh-CN" sz="2400">
                <a:ea typeface="SimSun" charset="0"/>
              </a:rPr>
              <a:t> “7cfe”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这就要用到</a:t>
            </a:r>
            <a:r>
              <a:rPr lang="en-US" altLang="zh-CN" sz="2400">
                <a:ea typeface="SimSun" charset="0"/>
              </a:rPr>
              <a:t> stoi </a:t>
            </a:r>
            <a:r>
              <a:rPr lang="zh-CN" altLang="en-US" sz="2400">
                <a:ea typeface="SimSun" charset="0"/>
              </a:rPr>
              <a:t>的第三个参数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了，他默认为</a:t>
            </a:r>
            <a:r>
              <a:rPr lang="en-US" altLang="zh-CN" sz="2400">
                <a:ea typeface="SimSun" charset="0"/>
              </a:rPr>
              <a:t> 10</a:t>
            </a:r>
            <a:r>
              <a:rPr lang="zh-CN" altLang="en-US" sz="2400">
                <a:ea typeface="SimSun" charset="0"/>
              </a:rPr>
              <a:t>，代表十进制。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如果需要解析十六进制的数字就把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设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16</a:t>
            </a:r>
            <a:r>
              <a:rPr lang="zh-CN" altLang="en-US" sz="2400">
                <a:ea typeface="SimSun" charset="0"/>
              </a:rPr>
              <a:t>，八进制就让</a:t>
            </a:r>
            <a:r>
              <a:rPr lang="en-US" altLang="zh-CN" sz="2400">
                <a:ea typeface="SimSun" charset="0"/>
              </a:rPr>
              <a:t> base </a:t>
            </a:r>
            <a:r>
              <a:rPr lang="zh-CN" altLang="en-US" sz="2400">
                <a:ea typeface="SimSun" charset="0"/>
              </a:rPr>
              <a:t>为</a:t>
            </a:r>
            <a:r>
              <a:rPr lang="en-US" altLang="zh-CN" sz="2400">
                <a:ea typeface="SimSun" charset="0"/>
              </a:rPr>
              <a:t> 8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因为指定第三参数前需要先指定第二参数，如果不用第二参数，写个</a:t>
            </a:r>
            <a:r>
              <a:rPr lang="en-US" altLang="zh-CN" sz="2400">
                <a:ea typeface="SimSun" charset="0"/>
              </a:rPr>
              <a:t> nullptr </a:t>
            </a:r>
            <a:r>
              <a:rPr lang="zh-CN" altLang="en-US" sz="2400">
                <a:ea typeface="SimSun" charset="0"/>
              </a:rPr>
              <a:t>就行了，例如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stoi(“7cfe”, nullptr, 16)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31198</a:t>
            </a:r>
            <a:r>
              <a:rPr lang="zh-CN" altLang="en-US" sz="2400">
                <a:ea typeface="SimSun" charset="0"/>
              </a:rPr>
              <a:t>（</a:t>
            </a:r>
            <a:r>
              <a:rPr lang="en-US" altLang="zh-CN" sz="2400">
                <a:ea typeface="SimSun" charset="0"/>
              </a:rPr>
              <a:t>0x7cfe </a:t>
            </a:r>
            <a:r>
              <a:rPr lang="zh-CN" altLang="en-US" sz="2400">
                <a:ea typeface="SimSun" charset="0"/>
              </a:rPr>
              <a:t>的十进制）。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注意：</a:t>
            </a:r>
            <a:r>
              <a:rPr lang="en-US" altLang="zh-CN" sz="2400">
                <a:ea typeface="SimSun" charset="0"/>
              </a:rPr>
              <a:t>stoi </a:t>
            </a:r>
            <a:r>
              <a:rPr lang="zh-CN" altLang="en-US" sz="2400">
                <a:ea typeface="SimSun" charset="0"/>
              </a:rPr>
              <a:t>默认是十进制的，如果写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stoi(“7cfe”)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会得到</a:t>
            </a:r>
            <a:r>
              <a:rPr lang="en-US" altLang="zh-CN" sz="2400">
                <a:ea typeface="SimSun" charset="0"/>
              </a:rPr>
              <a:t> 7</a:t>
            </a:r>
            <a:r>
              <a:rPr lang="zh-CN" altLang="en-US" sz="2400">
                <a:ea typeface="SimSun" charset="0"/>
              </a:rPr>
              <a:t>，因为他只认识</a:t>
            </a:r>
            <a:r>
              <a:rPr lang="en-US" altLang="zh-CN" sz="2400">
                <a:ea typeface="SimSun" charset="0"/>
              </a:rPr>
              <a:t> ‘7’ </a:t>
            </a:r>
            <a:r>
              <a:rPr lang="zh-CN" altLang="en-US" sz="2400">
                <a:ea typeface="SimSun" charset="0"/>
              </a:rPr>
              <a:t>是数字，把</a:t>
            </a:r>
            <a:r>
              <a:rPr lang="en-US" altLang="zh-CN" sz="2400">
                <a:ea typeface="SimSun" charset="0"/>
              </a:rPr>
              <a:t> “cfe” </a:t>
            </a:r>
            <a:r>
              <a:rPr lang="zh-CN" altLang="en-US" sz="2400">
                <a:ea typeface="SimSun" charset="0"/>
              </a:rPr>
              <a:t>看做额外字符忽略掉了（因为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不是十进制意义下的数字）。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十六进制的</a:t>
            </a:r>
            <a:r>
              <a:rPr lang="en-US" altLang="zh-CN" sz="2400">
                <a:ea typeface="SimSun" charset="0"/>
              </a:rPr>
              <a:t> abcdef </a:t>
            </a:r>
            <a:r>
              <a:rPr lang="zh-CN" altLang="en-US" sz="2400">
                <a:ea typeface="SimSun" charset="0"/>
              </a:rPr>
              <a:t>部分无视大小写，例如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stoi(“7CFE”, nullptr, 16) </a:t>
            </a:r>
            <a:r>
              <a:rPr lang="zh-CN" altLang="en-US" sz="2400">
                <a:ea typeface="SimSun" charset="0"/>
                <a:sym typeface="+mn-ea"/>
              </a:rPr>
              <a:t>的也会得到</a:t>
            </a:r>
            <a:r>
              <a:rPr lang="en-US" altLang="zh-CN" sz="2400">
                <a:ea typeface="SimSun" charset="0"/>
                <a:sym typeface="+mn-ea"/>
              </a:rPr>
              <a:t> 31198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</a:endParaRPr>
          </a:p>
          <a:p>
            <a:endParaRPr lang="zh-CN" altLang="en-US" sz="2400">
              <a:ea typeface="SimSu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2988945"/>
            <a:ext cx="8439150" cy="209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的第三参数：</a:t>
            </a:r>
            <a:r>
              <a:rPr lang="en-US" altLang="zh-CN">
                <a:ea typeface="SimSun" charset="0"/>
              </a:rPr>
              <a:t>base</a:t>
            </a:r>
            <a:endParaRPr lang="en-US" altLang="zh-CN">
              <a:ea typeface="SimSu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8494395" y="3197860"/>
            <a:ext cx="1544955" cy="63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stoi </a:t>
            </a:r>
            <a:r>
              <a:rPr lang="zh-CN" altLang="en-US">
                <a:ea typeface="SimSun" charset="0"/>
              </a:rPr>
              <a:t>的</a:t>
            </a:r>
            <a:r>
              <a:rPr lang="en-US" altLang="zh-CN">
                <a:ea typeface="SimSun" charset="0"/>
              </a:rPr>
              <a:t> base </a:t>
            </a:r>
            <a:r>
              <a:rPr lang="zh-CN" altLang="en-US">
                <a:ea typeface="SimSun" charset="0"/>
              </a:rPr>
              <a:t>参数实战案例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04670" y="1600200"/>
            <a:ext cx="85813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字符串常用操作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4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 </a:t>
            </a:r>
            <a:r>
              <a:rPr lang="zh-CN" altLang="en-US">
                <a:ea typeface="SimSun" charset="0"/>
              </a:rPr>
              <a:t>寻找子字符串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append </a:t>
            </a:r>
            <a:r>
              <a:rPr lang="zh-CN" altLang="en-US">
                <a:ea typeface="SimSun" charset="0"/>
              </a:rPr>
              <a:t>追加</a:t>
            </a:r>
            <a:r>
              <a:rPr lang="zh-CN" altLang="en-US">
                <a:ea typeface="SimSun" charset="0"/>
                <a:sym typeface="+mn-ea"/>
              </a:rPr>
              <a:t>一段</a:t>
            </a:r>
            <a:r>
              <a:rPr lang="zh-CN" altLang="en-US">
                <a:ea typeface="SimSun" charset="0"/>
              </a:rPr>
              <a:t>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>
                <a:ea typeface="SimSun" charset="0"/>
              </a:rPr>
              <a:t>插入一段字符串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+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+=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</a:t>
            </a:r>
            <a:r>
              <a:rPr lang="en-US">
                <a:ea typeface="SimSun" charset="0"/>
              </a:rPr>
              <a:t>== </a:t>
            </a:r>
            <a:r>
              <a:rPr lang="zh-CN" altLang="en-US">
                <a:ea typeface="SimSun" charset="0"/>
              </a:rPr>
              <a:t>和</a:t>
            </a:r>
            <a:r>
              <a:rPr lang="en-US" altLang="zh-CN">
                <a:ea typeface="SimSun" charset="0"/>
              </a:rPr>
              <a:t> !=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运算符</a:t>
            </a:r>
            <a:r>
              <a:rPr lang="en-US" altLang="zh-CN">
                <a:ea typeface="SimSun" charset="0"/>
              </a:rPr>
              <a:t> &gt;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&gt;=</a:t>
            </a:r>
            <a:r>
              <a:rPr lang="zh-CN" altLang="en-US">
                <a:ea typeface="SimSun" charset="0"/>
              </a:rPr>
              <a:t>、</a:t>
            </a:r>
            <a:r>
              <a:rPr lang="en-US" altLang="zh-CN">
                <a:ea typeface="SimSun" charset="0"/>
              </a:rPr>
              <a:t>&lt;=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通用的比较函数</a:t>
            </a:r>
            <a:r>
              <a:rPr lang="en-US" altLang="zh-CN">
                <a:ea typeface="SimSun" charset="0"/>
              </a:rPr>
              <a:t> compare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swap </a:t>
            </a:r>
            <a:r>
              <a:rPr lang="zh-CN" altLang="en-US">
                <a:ea typeface="SimSun" charset="0"/>
              </a:rPr>
              <a:t>与</a:t>
            </a:r>
            <a:r>
              <a:rPr lang="en-US" altLang="zh-CN">
                <a:ea typeface="SimSun" charset="0"/>
              </a:rPr>
              <a:t> move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字符串胖指针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5</a:t>
            </a:r>
            <a:r>
              <a:rPr lang="en-US" altLang="zh-CN">
                <a:ea typeface="SimSun" charset="0"/>
              </a:rPr>
              <a:t>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r>
              <a:rPr lang="en-US" altLang="zh-CN">
                <a:ea typeface="SimSun" charset="0"/>
              </a:rPr>
              <a:t> 0 </a:t>
            </a:r>
            <a:r>
              <a:rPr lang="zh-CN" altLang="en-US">
                <a:ea typeface="SimSun" charset="0"/>
              </a:rPr>
              <a:t>结尾字符串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语言为什么喜欢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）呢？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众所周知，要描述一个动态长度的数组（此处为字符串），需要</a:t>
            </a:r>
            <a:r>
              <a:rPr lang="zh-CN" altLang="en-US" sz="2400" b="1">
                <a:ea typeface="SimSun" charset="0"/>
              </a:rPr>
              <a:t>首地址指针</a:t>
            </a:r>
            <a:r>
              <a:rPr lang="zh-CN" altLang="en-US" sz="2400">
                <a:ea typeface="SimSun" charset="0"/>
              </a:rPr>
              <a:t>和</a:t>
            </a:r>
            <a:r>
              <a:rPr lang="zh-CN" altLang="en-US" sz="2400" b="1">
                <a:ea typeface="SimSun" charset="0"/>
              </a:rPr>
              <a:t>数组长度</a:t>
            </a:r>
            <a:r>
              <a:rPr lang="zh-CN" altLang="en-US" sz="2400">
                <a:ea typeface="SimSun" charset="0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void fuck_array(char *ptr, size_t len);</a:t>
            </a:r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这样好麻烦，明明是一个字符串，却要传两个参数进去！能不能简化？</a:t>
            </a:r>
            <a:endParaRPr lang="zh-CN" altLang="en-US" sz="2400">
              <a:ea typeface="SimSun" charset="0"/>
            </a:endParaRPr>
          </a:p>
          <a:p>
            <a:r>
              <a:rPr lang="en-US" sz="2400">
                <a:ea typeface="SimSun" charset="0"/>
              </a:rPr>
              <a:t>C </a:t>
            </a:r>
            <a:r>
              <a:rPr lang="zh-CN" altLang="en-US" sz="2400">
                <a:ea typeface="SimSun" charset="0"/>
              </a:rPr>
              <a:t>语言认为：假定字符串中的字符不可能出现</a:t>
            </a:r>
            <a:r>
              <a:rPr lang="en-US" altLang="zh-CN" sz="2400">
                <a:ea typeface="SimSun" charset="0"/>
              </a:rPr>
              <a:t> ‘\0’</a:t>
            </a:r>
            <a:r>
              <a:rPr lang="zh-CN" altLang="en-US" sz="2400">
                <a:ea typeface="SimSun" charset="0"/>
              </a:rPr>
              <a:t>，那么可以用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作为结尾的标记符，这就是当年</a:t>
            </a:r>
            <a:r>
              <a:rPr lang="zh-CN" altLang="en-US" sz="2400">
                <a:ea typeface="SimSun" charset="0"/>
                <a:sym typeface="+mn-ea"/>
              </a:rPr>
              <a:t>最流行的</a:t>
            </a:r>
            <a:r>
              <a:rPr lang="en-US" altLang="zh-CN" sz="2400">
                <a:ea typeface="SimSun" charset="0"/>
                <a:sym typeface="+mn-ea"/>
              </a:rPr>
              <a:t> 0 </a:t>
            </a:r>
            <a:r>
              <a:rPr lang="zh-CN" altLang="en-US" sz="2400">
                <a:ea typeface="SimSun" charset="0"/>
                <a:sym typeface="+mn-ea"/>
              </a:rPr>
              <a:t>结尾字符串（</a:t>
            </a:r>
            <a:r>
              <a:rPr lang="en-US" altLang="zh-CN" sz="2400">
                <a:ea typeface="SimSun" charset="0"/>
                <a:sym typeface="+mn-ea"/>
              </a:rPr>
              <a:t>null-terminated string</a:t>
            </a:r>
            <a:r>
              <a:rPr lang="zh-CN" altLang="en-US" sz="2400">
                <a:ea typeface="SimSun" charset="0"/>
                <a:sym typeface="+mn-ea"/>
              </a:rPr>
              <a:t>）方案。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0 </a:t>
            </a:r>
            <a:r>
              <a:rPr lang="zh-CN" altLang="en-US">
                <a:ea typeface="SimSun" charset="0"/>
              </a:rPr>
              <a:t>结尾字符串的缺点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  <a:sym typeface="+mn-ea"/>
              </a:rPr>
              <a:t>1. </a:t>
            </a:r>
            <a:r>
              <a:rPr lang="zh-CN" altLang="en-US" sz="2400" b="1">
                <a:ea typeface="SimSun" charset="0"/>
                <a:sym typeface="+mn-ea"/>
              </a:rPr>
              <a:t>字符串本身不能含有</a:t>
            </a:r>
            <a:r>
              <a:rPr lang="en-US" altLang="zh-CN" sz="2400" b="1">
                <a:ea typeface="SimSun" charset="0"/>
                <a:sym typeface="+mn-ea"/>
              </a:rPr>
              <a:t> ‘\0’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例如：</a:t>
            </a:r>
            <a:r>
              <a:rPr lang="en-US" altLang="zh-CN" sz="2400">
                <a:ea typeface="SimSun" charset="0"/>
                <a:sym typeface="+mn-ea"/>
              </a:rPr>
              <a:t>{‘h’, ‘e’, ‘l’, ‘l’, ‘o’, ‘\0’, ‘c’, ‘p’, ‘p’} </a:t>
            </a:r>
            <a:r>
              <a:rPr lang="zh-CN" altLang="en-US" sz="2400">
                <a:ea typeface="SimSun" charset="0"/>
                <a:sym typeface="+mn-ea"/>
              </a:rPr>
              <a:t>则只有前五个字符是有效的。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因此</a:t>
            </a:r>
            <a:r>
              <a:rPr lang="en-US" altLang="zh-CN" sz="2400">
                <a:ea typeface="SimSun" charset="0"/>
              </a:rPr>
              <a:t> printf(“hello\0cpp”); </a:t>
            </a:r>
            <a:r>
              <a:rPr lang="zh-CN" altLang="en-US" sz="2400">
                <a:ea typeface="SimSun" charset="0"/>
              </a:rPr>
              <a:t>只会打印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而没有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后面的字符，因为</a:t>
            </a:r>
            <a:r>
              <a:rPr lang="en-US" altLang="zh-CN" sz="2400">
                <a:ea typeface="SimSun" charset="0"/>
              </a:rPr>
              <a:t> printf </a:t>
            </a:r>
            <a:r>
              <a:rPr lang="zh-CN" altLang="en-US" sz="2400">
                <a:ea typeface="SimSun" charset="0"/>
              </a:rPr>
              <a:t>只收到了一个首地址指针，他只好把出现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的位置当做字符的结尾。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对于字符串来说好像无所谓（谁说话会带个</a:t>
            </a:r>
            <a:r>
              <a:rPr lang="en-US" altLang="zh-CN" sz="2400">
                <a:ea typeface="SimSun" charset="0"/>
              </a:rPr>
              <a:t> ‘\0’ </a:t>
            </a:r>
            <a:r>
              <a:rPr lang="zh-CN" altLang="en-US" sz="2400">
                <a:ea typeface="SimSun" charset="0"/>
              </a:rPr>
              <a:t>啊），但是对于其他类型的数据，比如科学家用一个浮点数组，一不小心算出个</a:t>
            </a:r>
            <a:r>
              <a:rPr lang="en-US" altLang="zh-CN" sz="2400">
                <a:ea typeface="SimSun" charset="0"/>
              </a:rPr>
              <a:t> 0.0 </a:t>
            </a:r>
            <a:r>
              <a:rPr lang="zh-CN" altLang="en-US" sz="2400">
                <a:ea typeface="SimSun" charset="0"/>
              </a:rPr>
              <a:t>就自动结束了，不合理。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2. </a:t>
            </a:r>
            <a:r>
              <a:rPr lang="en-US" altLang="zh-CN" sz="2400">
                <a:ea typeface="SimSun" charset="0"/>
                <a:sym typeface="+mn-ea"/>
              </a:rPr>
              <a:t>‘\0’ </a:t>
            </a:r>
            <a:r>
              <a:rPr lang="zh-CN" altLang="en-US" sz="2400">
                <a:ea typeface="SimSun" charset="0"/>
                <a:sym typeface="+mn-ea"/>
              </a:rPr>
              <a:t>本身也是一个字符，</a:t>
            </a:r>
            <a:r>
              <a:rPr lang="zh-CN" altLang="en-US" sz="2400" b="1">
                <a:ea typeface="SimSun" charset="0"/>
                <a:sym typeface="+mn-ea"/>
              </a:rPr>
              <a:t>需要占据额外的空间</a:t>
            </a:r>
            <a:r>
              <a:rPr lang="zh-CN" altLang="en-US" sz="2400">
                <a:ea typeface="SimSun" charset="0"/>
                <a:sym typeface="+mn-ea"/>
              </a:rPr>
              <a:t>，因此长度为</a:t>
            </a:r>
            <a:r>
              <a:rPr lang="en-US" altLang="zh-CN" sz="2400">
                <a:ea typeface="SimSun" charset="0"/>
                <a:sym typeface="+mn-ea"/>
              </a:rPr>
              <a:t> n </a:t>
            </a:r>
            <a:r>
              <a:rPr lang="zh-CN" altLang="en-US" sz="2400">
                <a:ea typeface="SimSun" charset="0"/>
                <a:sym typeface="+mn-ea"/>
              </a:rPr>
              <a:t>的字符串实际上需要</a:t>
            </a:r>
            <a:r>
              <a:rPr lang="en-US" altLang="zh-CN" sz="2400">
                <a:ea typeface="SimSun" charset="0"/>
                <a:sym typeface="+mn-ea"/>
              </a:rPr>
              <a:t> n + 1 </a:t>
            </a:r>
            <a:r>
              <a:rPr lang="zh-CN" altLang="en-US" sz="2400">
                <a:ea typeface="SimSun" charset="0"/>
                <a:sym typeface="+mn-ea"/>
              </a:rPr>
              <a:t>的内存空间，末尾多出来的那一格空间存放</a:t>
            </a:r>
            <a:r>
              <a:rPr lang="en-US" altLang="zh-CN" sz="2400">
                <a:ea typeface="SimSun" charset="0"/>
                <a:sym typeface="+mn-ea"/>
              </a:rPr>
              <a:t> ‘\0’ </a:t>
            </a:r>
            <a:r>
              <a:rPr lang="zh-CN" altLang="en-US" sz="2400">
                <a:ea typeface="SimSun" charset="0"/>
                <a:sym typeface="+mn-ea"/>
              </a:rPr>
              <a:t>标志结束。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3. </a:t>
            </a:r>
            <a:r>
              <a:rPr lang="zh-CN" altLang="en-US" sz="2400" b="1">
                <a:ea typeface="SimSun" charset="0"/>
                <a:sym typeface="+mn-ea"/>
              </a:rPr>
              <a:t>计算长度需要耗费时间</a:t>
            </a:r>
            <a:r>
              <a:rPr lang="zh-CN" altLang="en-US" sz="2400">
                <a:ea typeface="SimSun" charset="0"/>
                <a:sym typeface="+mn-ea"/>
              </a:rPr>
              <a:t>，你必须从起始地址开始，一个个向后查找，直到找到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，才能确定字符串在哪里结束，确定他的长度。换言之，</a:t>
            </a:r>
            <a:r>
              <a:rPr lang="en-US" altLang="zh-CN" sz="2400">
                <a:ea typeface="SimSun" charset="0"/>
                <a:sym typeface="+mn-ea"/>
              </a:rPr>
              <a:t>strlen </a:t>
            </a:r>
            <a:r>
              <a:rPr lang="zh-CN" altLang="en-US" sz="2400">
                <a:ea typeface="SimSun" charset="0"/>
                <a:sym typeface="+mn-ea"/>
              </a:rPr>
              <a:t>函数的复杂度为</a:t>
            </a:r>
            <a:r>
              <a:rPr lang="en-US" altLang="zh-CN" sz="2400">
                <a:ea typeface="SimSun" charset="0"/>
                <a:sym typeface="+mn-ea"/>
              </a:rPr>
              <a:t> O(n)</a:t>
            </a:r>
            <a:r>
              <a:rPr lang="zh-CN" altLang="en-US" sz="2400">
                <a:ea typeface="SimSun" charset="0"/>
                <a:sym typeface="+mn-ea"/>
              </a:rPr>
              <a:t>，如果需要频繁的查询长度，势必会非常低效。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4. </a:t>
            </a:r>
            <a:r>
              <a:rPr lang="zh-CN" altLang="en-US" sz="2400">
                <a:ea typeface="SimSun" charset="0"/>
                <a:sym typeface="+mn-ea"/>
              </a:rPr>
              <a:t>若需要</a:t>
            </a:r>
            <a:r>
              <a:rPr lang="zh-CN" altLang="en-US" sz="2400" b="1">
                <a:ea typeface="SimSun" charset="0"/>
                <a:sym typeface="+mn-ea"/>
              </a:rPr>
              <a:t>在尾部切片就得修改字符串本身</a:t>
            </a:r>
            <a:r>
              <a:rPr lang="zh-CN" altLang="en-US" sz="2400">
                <a:ea typeface="SimSun" charset="0"/>
                <a:sym typeface="+mn-ea"/>
              </a:rPr>
              <a:t>（写入一个</a:t>
            </a:r>
            <a:r>
              <a:rPr lang="en-US" altLang="zh-CN" sz="2400">
                <a:ea typeface="SimSun" charset="0"/>
                <a:sym typeface="+mn-ea"/>
              </a:rPr>
              <a:t> ‘\0’</a:t>
            </a:r>
            <a:r>
              <a:rPr lang="zh-CN" altLang="en-US" sz="2400">
                <a:ea typeface="SimSun" charset="0"/>
                <a:sym typeface="+mn-ea"/>
              </a:rPr>
              <a:t>），影响其他弱引用。</a:t>
            </a:r>
            <a:endParaRPr lang="zh-CN" altLang="en-US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胖指针大法横空出世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刚刚说了，要描述一个动态长度的数组（此处为字符串），需要</a:t>
            </a:r>
            <a:r>
              <a:rPr lang="zh-CN" altLang="en-US" sz="2400" b="1">
                <a:ea typeface="SimSun" charset="0"/>
                <a:sym typeface="+mn-ea"/>
              </a:rPr>
              <a:t>首地址指针</a:t>
            </a:r>
            <a:r>
              <a:rPr lang="zh-CN" altLang="en-US" sz="2400">
                <a:ea typeface="SimSun" charset="0"/>
                <a:sym typeface="+mn-ea"/>
              </a:rPr>
              <a:t>和</a:t>
            </a:r>
            <a:r>
              <a:rPr lang="zh-CN" altLang="en-US" sz="2400" b="1">
                <a:ea typeface="SimSun" charset="0"/>
                <a:sym typeface="+mn-ea"/>
              </a:rPr>
              <a:t>数组长度</a:t>
            </a:r>
            <a:r>
              <a:rPr lang="zh-CN" altLang="en-US" sz="2400">
                <a:ea typeface="SimSun" charset="0"/>
                <a:sym typeface="+mn-ea"/>
              </a:rPr>
              <a:t>两个参数。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fuck_array(char *ptr, size_t len);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那么何不把这两个打包到一个结构体（</a:t>
            </a:r>
            <a:r>
              <a:rPr lang="en-US" altLang="zh-CN" sz="2400">
                <a:ea typeface="SimSun" charset="0"/>
                <a:sym typeface="+mn-ea"/>
              </a:rPr>
              <a:t>struct</a:t>
            </a:r>
            <a:r>
              <a:rPr lang="zh-CN" altLang="en-US" sz="2400">
                <a:ea typeface="SimSun" charset="0"/>
                <a:sym typeface="+mn-ea"/>
              </a:rPr>
              <a:t>）里，这样就可以作为一个参数了！虽然本质上是一样的，但是代码变得更易读了。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struct FatPtr {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char *ptr;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   size_t len;</a:t>
            </a:r>
            <a:br>
              <a:rPr lang="en-US" altLang="zh-CN" sz="2400">
                <a:ea typeface="SimSun" charset="0"/>
                <a:sym typeface="+mn-ea"/>
              </a:rPr>
            </a:br>
            <a:r>
              <a:rPr lang="en-US" altLang="zh-CN" sz="2400">
                <a:ea typeface="SimSun" charset="0"/>
                <a:sym typeface="+mn-ea"/>
              </a:rPr>
              <a:t>};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en-US" altLang="zh-CN" sz="2400">
                <a:ea typeface="SimSun" charset="0"/>
                <a:sym typeface="+mn-ea"/>
              </a:rPr>
              <a:t>void fuck_array(FatPtr fptr);</a:t>
            </a:r>
            <a:endParaRPr lang="en-US" altLang="zh-CN" sz="2400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345" y="3737610"/>
            <a:ext cx="5400675" cy="3120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用胖指针表示字符串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95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</a:rPr>
              <a:t>为了表示动态长度的数组，</a:t>
            </a:r>
            <a:r>
              <a:rPr lang="en-US" sz="2000"/>
              <a:t>C++ </a:t>
            </a:r>
            <a:r>
              <a:rPr lang="zh-CN" altLang="en-US" sz="2000">
                <a:ea typeface="SimSun" charset="0"/>
              </a:rPr>
              <a:t>中的</a:t>
            </a:r>
            <a:r>
              <a:rPr lang="en-US" altLang="zh-CN" sz="2000">
                <a:ea typeface="SimSun" charset="0"/>
              </a:rPr>
              <a:t> vector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其实都是胖指针。</a:t>
            </a:r>
            <a:endParaRPr lang="zh-CN" altLang="en-US" sz="2000">
              <a:ea typeface="SimSun" charset="0"/>
            </a:endParaRPr>
          </a:p>
          <a:p>
            <a:r>
              <a:rPr lang="en-US" altLang="zh-CN" sz="2000">
                <a:ea typeface="SimSun" charset="0"/>
              </a:rPr>
              <a:t>C++ </a:t>
            </a:r>
            <a:r>
              <a:rPr lang="zh-CN" altLang="en-US" sz="2000">
                <a:ea typeface="SimSun" charset="0"/>
              </a:rPr>
              <a:t>的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克服了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</a:t>
            </a:r>
            <a:r>
              <a:rPr lang="en-US" altLang="zh-CN" sz="2000">
                <a:ea typeface="SimSun" charset="0"/>
              </a:rPr>
              <a:t> 0 </a:t>
            </a:r>
            <a:r>
              <a:rPr lang="zh-CN" altLang="en-US" sz="2000">
                <a:ea typeface="SimSun" charset="0"/>
              </a:rPr>
              <a:t>结尾字符串的缺点：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字符串本身可以含有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了，这下任何字符都众生平等。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末尾没有</a:t>
            </a:r>
            <a:r>
              <a:rPr lang="en-US" altLang="zh-CN" sz="2000">
                <a:ea typeface="SimSun" charset="0"/>
              </a:rPr>
              <a:t> ‘\0’ </a:t>
            </a:r>
            <a:r>
              <a:rPr lang="zh-CN" altLang="en-US" sz="2000">
                <a:ea typeface="SimSun" charset="0"/>
              </a:rPr>
              <a:t>额外浪费的空间（除非调用</a:t>
            </a:r>
            <a:r>
              <a:rPr lang="en-US" altLang="zh-CN" sz="2000">
                <a:ea typeface="SimSun" charset="0"/>
              </a:rPr>
              <a:t> c_str </a:t>
            </a:r>
            <a:r>
              <a:rPr lang="zh-CN" altLang="en-US" sz="2000">
                <a:ea typeface="SimSun" charset="0"/>
              </a:rPr>
              <a:t>时）</a:t>
            </a:r>
            <a:r>
              <a:rPr lang="zh-CN" sz="2000">
                <a:ea typeface="SimSun" charset="0"/>
              </a:rPr>
              <a:t>。</a:t>
            </a:r>
            <a:endParaRPr lang="zh-CN" sz="2000">
              <a:ea typeface="SimSun" charset="0"/>
            </a:endParaRPr>
          </a:p>
          <a:p>
            <a:r>
              <a:rPr lang="zh-CN" sz="2000">
                <a:ea typeface="SimSun" charset="0"/>
              </a:rPr>
              <a:t>长度已经存储在</a:t>
            </a:r>
            <a:r>
              <a:rPr lang="en-US" altLang="zh-CN" sz="2000">
                <a:ea typeface="SimSun" charset="0"/>
              </a:rPr>
              <a:t> string </a:t>
            </a:r>
            <a:r>
              <a:rPr lang="zh-CN" altLang="en-US" sz="2000">
                <a:ea typeface="SimSun" charset="0"/>
              </a:rPr>
              <a:t>的成员</a:t>
            </a:r>
            <a:r>
              <a:rPr lang="zh-CN" sz="2000">
                <a:ea typeface="SimSun" charset="0"/>
              </a:rPr>
              <a:t>里，</a:t>
            </a:r>
            <a:r>
              <a:rPr lang="en-US" altLang="zh-CN" sz="2000">
                <a:ea typeface="SimSun" charset="0"/>
              </a:rPr>
              <a:t>size()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O(1) </a:t>
            </a:r>
            <a:r>
              <a:rPr lang="zh-CN" altLang="en-US" sz="2000">
                <a:ea typeface="SimSun" charset="0"/>
              </a:rPr>
              <a:t>的。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在尾部切片可以用</a:t>
            </a:r>
            <a:r>
              <a:rPr lang="en-US" altLang="zh-CN" sz="2000">
                <a:ea typeface="SimSun" charset="0"/>
              </a:rPr>
              <a:t> resize() </a:t>
            </a:r>
            <a:r>
              <a:rPr lang="zh-CN" altLang="en-US" sz="2000">
                <a:ea typeface="SimSun" charset="0"/>
              </a:rPr>
              <a:t>修改长度，无需写入字符串本身。</a:t>
            </a:r>
            <a:endParaRPr lang="en-US" altLang="zh-CN" sz="2000">
              <a:ea typeface="SimSun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强引用胖指针：</a:t>
            </a:r>
            <a:r>
              <a:rPr lang="en-US" altLang="zh-CN">
                <a:ea typeface="SimSun" charset="0"/>
                <a:sym typeface="+mn-ea"/>
              </a:rPr>
              <a:t>string</a:t>
            </a:r>
            <a:endParaRPr lang="en-US" altLang="zh-CN">
              <a:ea typeface="SimSun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刚刚说的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sz="2400"/>
              <a:t>string </a:t>
            </a:r>
            <a:r>
              <a:rPr lang="zh-CN" altLang="en-US" sz="2400">
                <a:ea typeface="SimSun" charset="0"/>
              </a:rPr>
              <a:t>容器，是掌握着字符串生命周期</a:t>
            </a:r>
            <a:r>
              <a:rPr lang="zh-CN" altLang="en-US" sz="2400">
                <a:ea typeface="SimSun" charset="0"/>
                <a:sym typeface="+mn-ea"/>
              </a:rPr>
              <a:t>（</a:t>
            </a:r>
            <a:r>
              <a:rPr lang="en-US" altLang="zh-CN" sz="2400">
                <a:ea typeface="SimSun" charset="0"/>
                <a:sym typeface="+mn-ea"/>
              </a:rPr>
              <a:t>lifespan</a:t>
            </a:r>
            <a:r>
              <a:rPr lang="zh-CN" altLang="en-US" sz="2400">
                <a:ea typeface="SimSun" charset="0"/>
                <a:sym typeface="+mn-ea"/>
              </a:rPr>
              <a:t>）</a:t>
            </a:r>
            <a:r>
              <a:rPr lang="zh-CN" altLang="en-US" sz="2400">
                <a:ea typeface="SimSun" charset="0"/>
              </a:rPr>
              <a:t>的胖指针。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这种掌管了所指向对象生命周期</a:t>
            </a:r>
            <a:r>
              <a:rPr lang="zh-CN" altLang="en-US" sz="2400">
                <a:ea typeface="SimSun" charset="0"/>
                <a:sym typeface="+mn-ea"/>
              </a:rPr>
              <a:t>的指针称为强引用（</a:t>
            </a:r>
            <a:r>
              <a:rPr lang="en-US" altLang="zh-CN" sz="2400">
                <a:ea typeface="SimSun" charset="0"/>
                <a:sym typeface="+mn-ea"/>
              </a:rPr>
              <a:t>strong reference</a:t>
            </a:r>
            <a:r>
              <a:rPr lang="zh-CN" altLang="en-US" sz="2400">
                <a:ea typeface="SimSun" charset="0"/>
                <a:sym typeface="+mn-ea"/>
              </a:rPr>
              <a:t>）。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这个强引用的强，体现在哪里？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容器被拷贝时，其指向的字符串也会被拷贝（深拷贝）。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当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容器被销毁时，其指向的字符串也会被销毁（内存释放）。</a:t>
            </a:r>
            <a:endParaRPr lang="zh-CN" altLang="en-US" sz="2400">
              <a:ea typeface="SimSun" charset="0"/>
            </a:endParaRPr>
          </a:p>
          <a:p>
            <a:pPr marL="0" indent="0">
              <a:buNone/>
            </a:pPr>
            <a:endParaRPr lang="zh-CN" altLang="en-US" sz="2400">
              <a:ea typeface="SimSun" charset="0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6606540" y="4852670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430260" y="4852670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06679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793865" y="5262880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324850" y="6065520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8871585" y="5262880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432675" y="5057775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520305" y="6270625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602220" y="48736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602220" y="60864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553835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15" name="Text Box 14"/>
          <p:cNvSpPr txBox="1"/>
          <p:nvPr/>
        </p:nvSpPr>
        <p:spPr>
          <a:xfrm>
            <a:off x="8380730" y="4607560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弱引用</a:t>
            </a:r>
            <a:r>
              <a:rPr lang="zh-CN" altLang="en-US">
                <a:ea typeface="SimSun" charset="0"/>
                <a:sym typeface="+mn-ea"/>
              </a:rPr>
              <a:t>胖指针：</a:t>
            </a:r>
            <a:r>
              <a:rPr lang="en-US" altLang="zh-CN">
                <a:ea typeface="SimSun" charset="0"/>
                <a:sym typeface="+mn-ea"/>
              </a:rPr>
              <a:t>string_view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>
                <a:ea typeface="SimSun" charset="0"/>
                <a:sym typeface="+mn-ea"/>
              </a:rPr>
              <a:t>如果把一个强引用的</a:t>
            </a:r>
            <a:r>
              <a:rPr lang="en-US" altLang="zh-CN" sz="2400">
                <a:ea typeface="SimSun" charset="0"/>
                <a:sym typeface="+mn-ea"/>
              </a:rPr>
              <a:t> string </a:t>
            </a:r>
            <a:r>
              <a:rPr lang="zh-CN" altLang="en-US" sz="2400">
                <a:ea typeface="SimSun" charset="0"/>
                <a:sym typeface="+mn-ea"/>
              </a:rPr>
              <a:t>到处拷贝来拷贝去，则其指向的字符串也会被多次拷贝，比较低效。人们常用</a:t>
            </a:r>
            <a:r>
              <a:rPr lang="en-US" altLang="zh-CN" sz="2400">
                <a:ea typeface="SimSun" charset="0"/>
                <a:sym typeface="+mn-ea"/>
              </a:rPr>
              <a:t> string const &amp; </a:t>
            </a:r>
            <a:r>
              <a:rPr lang="zh-CN" altLang="en-US" sz="2400">
                <a:ea typeface="SimSun" charset="0"/>
                <a:sym typeface="+mn-ea"/>
              </a:rPr>
              <a:t>来避免不必要拷贝，但仍比较麻烦。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因此</a:t>
            </a:r>
            <a:r>
              <a:rPr lang="en-US" altLang="zh-CN" sz="2400">
                <a:ea typeface="SimSun" charset="0"/>
                <a:sym typeface="+mn-ea"/>
              </a:rPr>
              <a:t> C++17 </a:t>
            </a:r>
            <a:r>
              <a:rPr lang="zh-CN" altLang="en-US" sz="2400">
                <a:ea typeface="SimSun" charset="0"/>
                <a:sym typeface="+mn-ea"/>
              </a:rPr>
              <a:t>引入了弱引用胖指针</a:t>
            </a:r>
            <a:r>
              <a:rPr lang="en-US" altLang="zh-CN" sz="2400">
                <a:ea typeface="SimSun" charset="0"/>
                <a:sym typeface="+mn-ea"/>
              </a:rPr>
              <a:t> string_view</a:t>
            </a:r>
            <a:r>
              <a:rPr lang="zh-CN" altLang="en-US" sz="2400">
                <a:ea typeface="SimSun" charset="0"/>
                <a:sym typeface="+mn-ea"/>
              </a:rPr>
              <a:t>，这种弱引用（</a:t>
            </a:r>
            <a:r>
              <a:rPr lang="en-US" altLang="zh-CN" sz="2400">
                <a:ea typeface="SimSun" charset="0"/>
                <a:sym typeface="+mn-ea"/>
              </a:rPr>
              <a:t>weak reference</a:t>
            </a:r>
            <a:r>
              <a:rPr lang="zh-CN" altLang="en-US" sz="2400">
                <a:ea typeface="SimSun" charset="0"/>
                <a:sym typeface="+mn-ea"/>
              </a:rPr>
              <a:t>）不影响原对象的生命周期，原对象的销毁仍然由强引用控制。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这个弱引用的弱，体现在哪里？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被拷贝时，其指向的字符串仍然是同一个（浅拷贝）。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当</a:t>
            </a:r>
            <a:r>
              <a:rPr lang="en-US" altLang="zh-CN" sz="2400">
                <a:ea typeface="SimSun" charset="0"/>
                <a:sym typeface="+mn-ea"/>
              </a:rPr>
              <a:t> string</a:t>
            </a:r>
            <a:r>
              <a:rPr lang="en-US" sz="2400">
                <a:ea typeface="SimSun" charset="0"/>
                <a:sym typeface="+mn-ea"/>
              </a:rPr>
              <a:t>_view </a:t>
            </a:r>
            <a:r>
              <a:rPr lang="zh-CN" altLang="en-US" sz="2400">
                <a:ea typeface="SimSun" charset="0"/>
                <a:sym typeface="+mn-ea"/>
              </a:rPr>
              <a:t>被销毁时，其指向的字符串仍存在（弱引用不影响生命周期）。</a:t>
            </a:r>
            <a:endParaRPr lang="zh-CN" altLang="en-US" sz="2400">
              <a:ea typeface="SimSun" charset="0"/>
            </a:endParaRPr>
          </a:p>
          <a:p>
            <a:endParaRPr lang="en-US" sz="2400"/>
          </a:p>
        </p:txBody>
      </p:sp>
      <p:sp>
        <p:nvSpPr>
          <p:cNvPr id="4" name="Rectangles 3"/>
          <p:cNvSpPr/>
          <p:nvPr/>
        </p:nvSpPr>
        <p:spPr>
          <a:xfrm>
            <a:off x="6761480" y="4930775"/>
            <a:ext cx="826135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s1</a:t>
            </a:r>
            <a:endParaRPr lang="en-US" altLang="zh-CN">
              <a:ea typeface="SimSun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8585200" y="4930775"/>
            <a:ext cx="88265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s2</a:t>
            </a:r>
            <a:endParaRPr lang="en-US" altLang="zh-CN">
              <a:ea typeface="SimSun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622173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7" name="Straight Arrow Connector 6"/>
          <p:cNvCxnSpPr>
            <a:stCxn id="4" idx="2"/>
            <a:endCxn id="6" idx="0"/>
          </p:cNvCxnSpPr>
          <p:nvPr/>
        </p:nvCxnSpPr>
        <p:spPr>
          <a:xfrm flipH="1">
            <a:off x="6948805" y="5340985"/>
            <a:ext cx="22606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Rectangles 7"/>
          <p:cNvSpPr/>
          <p:nvPr/>
        </p:nvSpPr>
        <p:spPr>
          <a:xfrm>
            <a:off x="8479790" y="6143625"/>
            <a:ext cx="1453515" cy="4102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“</a:t>
            </a:r>
            <a:r>
              <a:rPr lang="zh-CN" altLang="en-US">
                <a:ea typeface="SimSun" charset="0"/>
              </a:rPr>
              <a:t>具体字符串</a:t>
            </a:r>
            <a:r>
              <a:rPr lang="en-US" altLang="zh-CN">
                <a:ea typeface="SimSun" charset="0"/>
              </a:rPr>
              <a:t>”</a:t>
            </a:r>
            <a:endParaRPr lang="en-US" altLang="zh-CN">
              <a:ea typeface="SimSun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8" idx="0"/>
          </p:cNvCxnSpPr>
          <p:nvPr/>
        </p:nvCxnSpPr>
        <p:spPr>
          <a:xfrm>
            <a:off x="9026525" y="5340985"/>
            <a:ext cx="180340" cy="8026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587615" y="5135880"/>
            <a:ext cx="99758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8" idx="1"/>
          </p:cNvCxnSpPr>
          <p:nvPr/>
        </p:nvCxnSpPr>
        <p:spPr>
          <a:xfrm>
            <a:off x="7675245" y="6348730"/>
            <a:ext cx="804545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7757160" y="495173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7757160" y="61645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4828540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sv1</a:t>
            </a:r>
            <a:endParaRPr lang="en-US" altLang="zh-CN">
              <a:ea typeface="SimSun" charset="0"/>
            </a:endParaRPr>
          </a:p>
        </p:txBody>
      </p:sp>
      <p:cxnSp>
        <p:nvCxnSpPr>
          <p:cNvPr id="15" name="Straight Arrow Connector 14"/>
          <p:cNvCxnSpPr>
            <a:stCxn id="4" idx="1"/>
            <a:endCxn id="14" idx="3"/>
          </p:cNvCxnSpPr>
          <p:nvPr/>
        </p:nvCxnSpPr>
        <p:spPr>
          <a:xfrm flipH="1">
            <a:off x="5654675" y="5135880"/>
            <a:ext cx="1106805" cy="0"/>
          </a:xfrm>
          <a:prstGeom prst="straightConnector1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887720" y="49307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借用</a:t>
            </a:r>
            <a:endParaRPr lang="zh-CN" altLang="en-US">
              <a:ea typeface="SimSun" charset="0"/>
            </a:endParaRPr>
          </a:p>
        </p:txBody>
      </p:sp>
      <p:cxnSp>
        <p:nvCxnSpPr>
          <p:cNvPr id="17" name="Straight Arrow Connector 16"/>
          <p:cNvCxnSpPr>
            <a:stCxn id="14" idx="2"/>
            <a:endCxn id="6" idx="1"/>
          </p:cNvCxnSpPr>
          <p:nvPr/>
        </p:nvCxnSpPr>
        <p:spPr>
          <a:xfrm>
            <a:off x="5241925" y="5340985"/>
            <a:ext cx="979805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s 17"/>
          <p:cNvSpPr/>
          <p:nvPr/>
        </p:nvSpPr>
        <p:spPr>
          <a:xfrm>
            <a:off x="3079115" y="4930775"/>
            <a:ext cx="826135" cy="4102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ea typeface="SimSun" charset="0"/>
              </a:rPr>
              <a:t>sv2</a:t>
            </a:r>
            <a:endParaRPr lang="en-US" altLang="zh-CN">
              <a:ea typeface="SimSun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4046855" y="49726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拷贝</a:t>
            </a:r>
            <a:endParaRPr lang="zh-CN" altLang="en-US">
              <a:ea typeface="SimSun" charset="0"/>
            </a:endParaRPr>
          </a:p>
        </p:txBody>
      </p:sp>
      <p:cxnSp>
        <p:nvCxnSpPr>
          <p:cNvPr id="20" name="Straight Arrow Connector 19"/>
          <p:cNvCxnSpPr>
            <a:stCxn id="14" idx="1"/>
            <a:endCxn id="18" idx="3"/>
          </p:cNvCxnSpPr>
          <p:nvPr/>
        </p:nvCxnSpPr>
        <p:spPr>
          <a:xfrm flipH="1">
            <a:off x="3905250" y="5135880"/>
            <a:ext cx="92329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2"/>
            <a:endCxn id="6" idx="1"/>
          </p:cNvCxnSpPr>
          <p:nvPr/>
        </p:nvCxnSpPr>
        <p:spPr>
          <a:xfrm>
            <a:off x="3492500" y="5340985"/>
            <a:ext cx="272923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300164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3" name="Text Box 22"/>
          <p:cNvSpPr txBox="1"/>
          <p:nvPr/>
        </p:nvSpPr>
        <p:spPr>
          <a:xfrm>
            <a:off x="47510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4" name="Text Box 23"/>
          <p:cNvSpPr txBox="1"/>
          <p:nvPr/>
        </p:nvSpPr>
        <p:spPr>
          <a:xfrm>
            <a:off x="6694170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ptr=xxx, len=5</a:t>
            </a:r>
            <a:endParaRPr lang="en-US" sz="1000"/>
          </a:p>
        </p:txBody>
      </p:sp>
      <p:sp>
        <p:nvSpPr>
          <p:cNvPr id="25" name="Text Box 24"/>
          <p:cNvSpPr txBox="1"/>
          <p:nvPr/>
        </p:nvSpPr>
        <p:spPr>
          <a:xfrm>
            <a:off x="8536305" y="4685665"/>
            <a:ext cx="98107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000"/>
              <a:t>ptr=yyy, len=5</a:t>
            </a:r>
            <a:endParaRPr lang="en-US"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070" y="288608"/>
            <a:ext cx="10972800" cy="1143000"/>
          </a:xfrm>
        </p:spPr>
        <p:txBody>
          <a:bodyPr/>
          <a:p>
            <a:r>
              <a:rPr lang="en-US" altLang="zh-CN">
                <a:ea typeface="SimSun" charset="0"/>
                <a:sym typeface="+mn-ea"/>
              </a:rPr>
              <a:t>string_view </a:t>
            </a:r>
            <a:r>
              <a:rPr lang="zh-CN" altLang="en-US">
                <a:ea typeface="SimSun" charset="0"/>
                <a:sym typeface="+mn-ea"/>
              </a:rPr>
              <a:t>案例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070" y="1614170"/>
            <a:ext cx="7562850" cy="4526280"/>
          </a:xfrm>
        </p:spPr>
        <p:txBody>
          <a:bodyPr/>
          <a:p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是对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的深拷贝（调用了</a:t>
            </a:r>
            <a:r>
              <a:rPr lang="en-US" altLang="zh-CN" sz="2400">
                <a:ea typeface="SimSun" charset="0"/>
              </a:rPr>
              <a:t> string </a:t>
            </a:r>
            <a:r>
              <a:rPr lang="zh-CN" altLang="en-US" sz="2400">
                <a:ea typeface="SimSun" charset="0"/>
              </a:rPr>
              <a:t>的拷贝构造函数）所以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被修改时，</a:t>
            </a:r>
            <a:r>
              <a:rPr lang="en-US" altLang="zh-CN" sz="2400">
                <a:ea typeface="SimSun" charset="0"/>
              </a:rPr>
              <a:t>s2 </a:t>
            </a:r>
            <a:r>
              <a:rPr lang="zh-CN" altLang="en-US" sz="2400">
                <a:ea typeface="SimSun" charset="0"/>
              </a:rPr>
              <a:t>仍保持旧的值</a:t>
            </a:r>
            <a:r>
              <a:rPr lang="en-US" altLang="zh-CN" sz="2400">
                <a:ea typeface="SimSun" charset="0"/>
              </a:rPr>
              <a:t> “hello” </a:t>
            </a:r>
            <a:r>
              <a:rPr lang="zh-CN" altLang="en-US" sz="2400">
                <a:ea typeface="SimSun" charset="0"/>
              </a:rPr>
              <a:t>不变。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都是指向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的弱引用，所以</a:t>
            </a:r>
            <a:r>
              <a:rPr lang="en-US" altLang="zh-CN" sz="2400">
                <a:ea typeface="SimSun" charset="0"/>
              </a:rPr>
              <a:t> s1 </a:t>
            </a:r>
            <a:r>
              <a:rPr lang="zh-CN" altLang="en-US" sz="2400">
                <a:ea typeface="SimSun" charset="0"/>
              </a:rPr>
              <a:t>被改写时，</a:t>
            </a:r>
            <a:r>
              <a:rPr lang="en-US" altLang="zh-CN" sz="2400">
                <a:ea typeface="SimSun" charset="0"/>
              </a:rPr>
              <a:t>sv1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sv2 </a:t>
            </a:r>
            <a:r>
              <a:rPr lang="zh-CN" altLang="en-US" sz="2400">
                <a:ea typeface="SimSun" charset="0"/>
              </a:rPr>
              <a:t>看到的字符串也改写了。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3235" y="-1905"/>
            <a:ext cx="4088765" cy="685990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强弱引用の安全守则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800">
                <a:ea typeface="SimSun" charset="0"/>
                <a:sym typeface="+mn-ea"/>
              </a:rPr>
              <a:t>强引用和弱引用都可以用来访问对象。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每个存活的对象，强引用有且只有一个。</a:t>
            </a:r>
            <a:endParaRPr lang="zh-CN" altLang="en-US" sz="2800" b="1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但弱引用可以同时存在多个，也可以没有</a:t>
            </a:r>
            <a:r>
              <a:rPr lang="zh-CN" altLang="en-US" sz="2800">
                <a:ea typeface="SimSun" charset="0"/>
                <a:sym typeface="+mn-ea"/>
              </a:rPr>
              <a:t>。</a:t>
            </a:r>
            <a:endParaRPr lang="zh-CN" altLang="en-US" sz="2800">
              <a:ea typeface="SimSun" charset="0"/>
              <a:sym typeface="+mn-ea"/>
            </a:endParaRPr>
          </a:p>
          <a:p>
            <a:r>
              <a:rPr lang="zh-CN" altLang="en-US" sz="2800" b="1">
                <a:ea typeface="SimSun" charset="0"/>
                <a:sym typeface="+mn-ea"/>
              </a:rPr>
              <a:t>强引用销毁时，所有弱引用都会失效</a:t>
            </a:r>
            <a:r>
              <a:rPr lang="zh-CN" altLang="en-US" sz="2800">
                <a:ea typeface="SimSun" charset="0"/>
                <a:sym typeface="+mn-ea"/>
              </a:rPr>
              <a:t>。如果强引用销毁以后，仍存在其他指向该对象的弱引用，访问他会导致程序奔溃（野指针）</a:t>
            </a:r>
            <a:r>
              <a:rPr lang="zh-CN" altLang="en-US">
                <a:ea typeface="SimSun" charset="0"/>
                <a:sym typeface="+mn-ea"/>
              </a:rPr>
              <a:t>。</a:t>
            </a:r>
            <a:endParaRPr lang="en-US"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来点小彭老师</a:t>
            </a:r>
            <a:r>
              <a:rPr lang="zh-CN" altLang="en-US">
                <a:ea typeface="SimSun" charset="0"/>
                <a:sym typeface="+mn-ea"/>
              </a:rPr>
              <a:t>地狱比喻？</a:t>
            </a:r>
            <a:endParaRPr lang="en-US" altLang="zh-CN">
              <a:ea typeface="SimSun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0805"/>
            <a:ext cx="10972800" cy="4525963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强引用就像星巴克老板，弱引用就像来上厕所的张心欣（小彭老师的老板）。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假设</a:t>
            </a:r>
            <a:r>
              <a:rPr lang="zh-CN" altLang="en-US" sz="2000">
                <a:ea typeface="SimSun" charset="0"/>
                <a:sym typeface="+mn-ea"/>
              </a:rPr>
              <a:t>张心欣他</a:t>
            </a:r>
            <a:r>
              <a:rPr lang="zh-CN" altLang="en-US" sz="2000">
                <a:ea typeface="SimSun" charset="0"/>
                <a:sym typeface="+mn-ea"/>
              </a:rPr>
              <a:t>没有</a:t>
            </a:r>
            <a:r>
              <a:rPr lang="zh-CN" altLang="en-US" sz="2000">
                <a:ea typeface="SimSun" charset="0"/>
                <a:sym typeface="+mn-ea"/>
              </a:rPr>
              <a:t>眼睛，</a:t>
            </a:r>
            <a:r>
              <a:rPr lang="zh-CN" altLang="en-US" sz="2000">
                <a:ea typeface="SimSun" charset="0"/>
                <a:sym typeface="+mn-ea"/>
              </a:rPr>
              <a:t>看不见厕所，只是凭借记忆来老地方上厕所，但是他的记忆力非常好。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之前星巴克为了表现“慈悲情怀”一直开着厕所，位置不变，张心欣总能准确拉到那个洞里。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如果星巴克哪天心情不好，把厕所销毁了，那</a:t>
            </a:r>
            <a:r>
              <a:rPr lang="zh-CN" altLang="en-US" sz="2000">
                <a:ea typeface="SimSun" charset="0"/>
                <a:sym typeface="+mn-ea"/>
              </a:rPr>
              <a:t>张心欣蒙着眼</a:t>
            </a:r>
            <a:r>
              <a:rPr lang="zh-CN" altLang="en-US" sz="2000">
                <a:ea typeface="SimSun" charset="0"/>
                <a:sym typeface="+mn-ea"/>
              </a:rPr>
              <a:t>还是来老地方上厕所，分三种情况：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星巴克把厕所这块地腾空后，没有挪作他用，继续空着这块地。那么这时候张心欣</a:t>
            </a:r>
            <a:r>
              <a:rPr lang="zh-CN" altLang="en-US" sz="2000">
                <a:ea typeface="SimSun" charset="0"/>
                <a:sym typeface="+mn-ea"/>
              </a:rPr>
              <a:t>蒙着眼</a:t>
            </a:r>
            <a:r>
              <a:rPr lang="zh-CN" altLang="en-US" sz="2000">
                <a:ea typeface="SimSun" charset="0"/>
                <a:sym typeface="+mn-ea"/>
              </a:rPr>
              <a:t>来这里一拉，就会直接拉到地上，臭烘烘的，但至少没影响别人吃饭</a:t>
            </a:r>
            <a:r>
              <a:rPr lang="zh-CN" altLang="en-US" sz="2000">
                <a:ea typeface="SimSun" charset="0"/>
                <a:sym typeface="+mn-ea"/>
              </a:rPr>
              <a:t>（释放后，这块内存暂时没有其他对象，不慎写入这个弱引用，暂时没什么影响）</a:t>
            </a:r>
            <a:r>
              <a:rPr lang="zh-CN" altLang="en-US" sz="2000">
                <a:ea typeface="SimSun" charset="0"/>
                <a:sym typeface="+mn-ea"/>
              </a:rPr>
              <a:t>。</a:t>
            </a:r>
            <a:endParaRPr lang="zh-CN" altLang="en-US" sz="2000">
              <a:ea typeface="SimSun" charset="0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在这里新建了个餐桌，上面坐着其他顾客，在吃饭。那么这时候张心欣来这里一拉，就会拉到别人碗里，臭烘烘的（释放后，这块内存又被用来存储其他对象，不慎写入这个弱引用，就写入到其他对象里了）。</a:t>
            </a:r>
            <a:endParaRPr lang="zh-CN" altLang="en-US" sz="2000">
              <a:ea typeface="SimSun" charset="0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000">
                <a:ea typeface="SimSun" charset="0"/>
                <a:sym typeface="+mn-ea"/>
              </a:rPr>
              <a:t>星巴克把厕所这块地腾空后，从彼岸花丛中的死之结界里跳出一个外星人（操作系统）把这块“时空”给拆掉了，那么这时候张心欣来这里一拉，他就掉进“时空裂隙”里再也出不来了（释放后，这块内存被操作系统收回，不慎写入这个弱引用，就会触发</a:t>
            </a:r>
            <a:r>
              <a:rPr lang="en-US" altLang="zh-CN" sz="2000">
                <a:ea typeface="SimSun" charset="0"/>
                <a:sym typeface="+mn-ea"/>
              </a:rPr>
              <a:t> segfault</a:t>
            </a:r>
            <a:r>
              <a:rPr lang="zh-CN" altLang="en-US" sz="2000">
                <a:ea typeface="SimSun" charset="0"/>
                <a:sym typeface="+mn-ea"/>
              </a:rPr>
              <a:t>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其实</a:t>
            </a:r>
            <a:r>
              <a:rPr lang="en-US" altLang="zh-CN" sz="2000">
                <a:ea typeface="SimSun" charset="0"/>
              </a:rPr>
              <a:t> 2 </a:t>
            </a:r>
            <a:r>
              <a:rPr lang="zh-CN" altLang="en-US" sz="2000">
                <a:ea typeface="SimSun" charset="0"/>
              </a:rPr>
              <a:t>就是黑客破解一些</a:t>
            </a:r>
            <a:r>
              <a:rPr lang="en-US" altLang="zh-CN" sz="2000">
                <a:ea typeface="SimSun" charset="0"/>
              </a:rPr>
              <a:t> C </a:t>
            </a:r>
            <a:r>
              <a:rPr lang="zh-CN" altLang="en-US" sz="2000">
                <a:ea typeface="SimSun" charset="0"/>
              </a:rPr>
              <a:t>语言程序的思路，利用张心欣蒙眼的特性，利用他的粑粑，来覆盖系统软件重要的数据结构（比如一个正在吃三文鱼刺身的西装），从而改变西装的行为。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举例：常见容器及其相应的弱引用</a:t>
            </a:r>
            <a:endParaRPr lang="zh-CN" altLang="en-US">
              <a:ea typeface="SimSun" charset="0"/>
            </a:endParaRPr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609600" y="1600200"/>
          <a:ext cx="109728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强引用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ea typeface="SimSun" charset="0"/>
                        </a:rPr>
                        <a:t>弱引用</a:t>
                      </a:r>
                      <a:endParaRPr lang="zh-CN" altLang="en-US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wstring_view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span&lt;T&gt;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unique_ptr&lt;T&gt;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T *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shared_ptr&lt;T&gt;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ea typeface="SimSun" charset="0"/>
                        </a:rPr>
                        <a:t>weak_ptr&lt;T&gt;</a:t>
                      </a:r>
                      <a:endParaRPr lang="en-US" altLang="zh-CN">
                        <a:ea typeface="SimSu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的重要用途：切片</a:t>
            </a:r>
            <a:endParaRPr 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切片更高效</a:t>
            </a:r>
            <a:endParaRPr lang="zh-CN" altLang="en-US">
              <a:ea typeface="SimSun" charset="0"/>
            </a:endParaRP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也可以被放进容器</a:t>
            </a:r>
            <a:endParaRPr 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56075" y="1600200"/>
            <a:ext cx="387921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9770" y="1600200"/>
            <a:ext cx="1079119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string_view </a:t>
            </a:r>
            <a:r>
              <a:rPr lang="zh-CN" altLang="en-US">
                <a:ea typeface="SimSun" charset="0"/>
              </a:rPr>
              <a:t>源码大赏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334135"/>
            <a:ext cx="4235450" cy="5523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730" y="1334135"/>
            <a:ext cx="4446270" cy="5523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652520"/>
            <a:ext cx="3510915" cy="32054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Unicode </a:t>
            </a:r>
            <a:r>
              <a:rPr lang="zh-CN" altLang="en-US">
                <a:ea typeface="SimSun" charset="0"/>
              </a:rPr>
              <a:t>与宽字符</a:t>
            </a:r>
            <a:endParaRPr lang="en-US" altLang="zh-CN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6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语言字符串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13272</Words>
  <Application>WPS Presentation</Application>
  <PresentationFormat>宽屏</PresentationFormat>
  <Paragraphs>618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4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系列课：字符与字符串</vt:lpstr>
      <vt:lpstr>课程安排</vt:lpstr>
      <vt:lpstr>ASCII 码</vt:lpstr>
      <vt:lpstr>计算机如何表达字符</vt:lpstr>
      <vt:lpstr>计算机如何表达字符</vt:lpstr>
      <vt:lpstr>计算机如何表达字符</vt:lpstr>
      <vt:lpstr>关于控制字符的一个冷知识</vt:lpstr>
      <vt:lpstr>关于控制字符的一个冷知识</vt:lpstr>
      <vt:lpstr>C 语言字符串</vt:lpstr>
      <vt:lpstr>C 语言中的字符类型 char</vt:lpstr>
      <vt:lpstr>“char 即整数”思想应用举例</vt:lpstr>
      <vt:lpstr>“char 即整数”思想应用举例</vt:lpstr>
      <vt:lpstr>C 语言帮手函数</vt:lpstr>
      <vt:lpstr>帮手函数大全</vt:lpstr>
      <vt:lpstr>帮手函数大全</vt:lpstr>
      <vt:lpstr>关于 char 类型的一个冷知识</vt:lpstr>
      <vt:lpstr>关于 char 类型的一个冷知识</vt:lpstr>
      <vt:lpstr>C 语言中的字符串</vt:lpstr>
      <vt:lpstr>C 语言中的字符串</vt:lpstr>
      <vt:lpstr>C 语言字符串的特点</vt:lpstr>
      <vt:lpstr>“0结尾字符串”知识点应用举例</vt:lpstr>
      <vt:lpstr>“0结尾字符串”知识点应用举例</vt:lpstr>
      <vt:lpstr>C 语言转义符</vt:lpstr>
      <vt:lpstr>C 语言转义符</vt:lpstr>
      <vt:lpstr>C 语言转义符</vt:lpstr>
      <vt:lpstr>C 语言转义符</vt:lpstr>
      <vt:lpstr>C 语言转义符</vt:lpstr>
      <vt:lpstr>C 语言转义符</vt:lpstr>
      <vt:lpstr>% 和 \ 的异同</vt:lpstr>
      <vt:lpstr>C++ 字符串类</vt:lpstr>
      <vt:lpstr>C 语言字符串操作繁琐</vt:lpstr>
      <vt:lpstr>封装的 std::string 应运而生</vt:lpstr>
      <vt:lpstr>封装的 std::string 应运而生</vt:lpstr>
      <vt:lpstr>printf 指定类型繁琐</vt:lpstr>
      <vt:lpstr>泛型的 iostream 应运而生</vt:lpstr>
      <vt:lpstr>c_str 和 data 的区别</vt:lpstr>
      <vt:lpstr>c_str 和 data 的区别</vt:lpstr>
      <vt:lpstr>字符串的连接（+ 运算符）</vt:lpstr>
      <vt:lpstr>字符串的连接（+ 运算符）</vt:lpstr>
      <vt:lpstr>C++14 新特性：自定义字面量后缀</vt:lpstr>
      <vt:lpstr>C++14 新特性：自定义字面量后缀</vt:lpstr>
      <vt:lpstr>C++14 新特性：自定义字面量后缀</vt:lpstr>
      <vt:lpstr>小彭老师锐评：何谓“键盘压力”</vt:lpstr>
      <vt:lpstr>chrono 和 complex 也定义了一些 literials</vt:lpstr>
      <vt:lpstr>std::literials 内部定义一览</vt:lpstr>
      <vt:lpstr>数字与字符串互转</vt:lpstr>
      <vt:lpstr>java 经典操作：字符串 + 数字 = 字符串</vt:lpstr>
      <vt:lpstr>std::to_string 数字转字符串</vt:lpstr>
      <vt:lpstr>std::to_wstring 数字转宽字符串</vt:lpstr>
      <vt:lpstr>to_string 应用案例</vt:lpstr>
      <vt:lpstr>std::sto* 字符串转数字</vt:lpstr>
      <vt:lpstr>stoi 应用案例</vt:lpstr>
      <vt:lpstr>PowerPoint 演示文稿</vt:lpstr>
      <vt:lpstr>PowerPoint 演示文稿</vt:lpstr>
      <vt:lpstr>PowerPoint 演示文稿</vt:lpstr>
      <vt:lpstr>stoi 的第二参数：&amp;pos</vt:lpstr>
      <vt:lpstr>stoi 的 &amp;pos 参数实战案例</vt:lpstr>
      <vt:lpstr>字符串常用操作</vt:lpstr>
      <vt:lpstr>PowerPoint 演示文稿</vt:lpstr>
      <vt:lpstr>append 追加字符串</vt:lpstr>
      <vt:lpstr>append 追加字符串</vt:lpstr>
      <vt:lpstr>append 追加一段字符串</vt:lpstr>
      <vt:lpstr>运算符 + 和 +=</vt:lpstr>
      <vt:lpstr>运算符 == 和 !=</vt:lpstr>
      <vt:lpstr>运算符 &gt;、&lt;、&gt;=、&lt;=</vt:lpstr>
      <vt:lpstr>append 追加一段字符串</vt:lpstr>
      <vt:lpstr>字符串胖指针</vt:lpstr>
      <vt:lpstr>C 语言 0 结尾字符串</vt:lpstr>
      <vt:lpstr>0 结尾字符串的缺点</vt:lpstr>
      <vt:lpstr>胖指针大法横空出世</vt:lpstr>
      <vt:lpstr>用胖指针表示字符串</vt:lpstr>
      <vt:lpstr>强引用胖指针：string</vt:lpstr>
      <vt:lpstr>弱引用胖指针：string_view</vt:lpstr>
      <vt:lpstr>string_view 案例</vt:lpstr>
      <vt:lpstr>强弱引用の安全守则</vt:lpstr>
      <vt:lpstr>来点小彭老师地狱比喻？</vt:lpstr>
      <vt:lpstr>举例：常见容器及其相应的弱引用</vt:lpstr>
      <vt:lpstr>string_view 的重要用途：切片</vt:lpstr>
      <vt:lpstr>string_view 切片更高效</vt:lpstr>
      <vt:lpstr>string_view 也可以被放进容器</vt:lpstr>
      <vt:lpstr>string_view 源码大赏</vt:lpstr>
      <vt:lpstr>string_view 源码大赏</vt:lpstr>
      <vt:lpstr>Unicode 与宽字符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442</cp:revision>
  <dcterms:created xsi:type="dcterms:W3CDTF">2022-07-13T06:17:26Z</dcterms:created>
  <dcterms:modified xsi:type="dcterms:W3CDTF">2022-07-13T06:17:26Z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